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Montserrat"/>
      <p:regular r:id="rId26"/>
      <p:bold r:id="rId27"/>
      <p:italic r:id="rId28"/>
      <p:boldItalic r:id="rId29"/>
    </p:embeddedFont>
    <p:embeddedFont>
      <p:font typeface="Lato"/>
      <p:regular r:id="rId30"/>
      <p:bold r:id="rId31"/>
      <p:italic r:id="rId32"/>
      <p:boldItalic r:id="rId33"/>
    </p:embeddedFont>
    <p:embeddedFont>
      <p:font typeface="Book Antiqua"/>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DB5D7FE-254C-4967-95B2-7FD7F20AD958}">
  <a:tblStyle styleId="{9DB5D7FE-254C-4967-95B2-7FD7F20AD95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regular.fntdata"/><Relationship Id="rId25" Type="http://schemas.openxmlformats.org/officeDocument/2006/relationships/slide" Target="slides/slide19.xml"/><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5.xml"/><Relationship Id="rId33" Type="http://schemas.openxmlformats.org/officeDocument/2006/relationships/font" Target="fonts/Lato-boldItalic.fntdata"/><Relationship Id="rId10" Type="http://schemas.openxmlformats.org/officeDocument/2006/relationships/slide" Target="slides/slide4.xml"/><Relationship Id="rId32" Type="http://schemas.openxmlformats.org/officeDocument/2006/relationships/font" Target="fonts/Lato-italic.fntdata"/><Relationship Id="rId13" Type="http://schemas.openxmlformats.org/officeDocument/2006/relationships/slide" Target="slides/slide7.xml"/><Relationship Id="rId35" Type="http://schemas.openxmlformats.org/officeDocument/2006/relationships/font" Target="fonts/BookAntiqua-bold.fntdata"/><Relationship Id="rId12" Type="http://schemas.openxmlformats.org/officeDocument/2006/relationships/slide" Target="slides/slide6.xml"/><Relationship Id="rId34" Type="http://schemas.openxmlformats.org/officeDocument/2006/relationships/font" Target="fonts/BookAntiqua-regular.fntdata"/><Relationship Id="rId15" Type="http://schemas.openxmlformats.org/officeDocument/2006/relationships/slide" Target="slides/slide9.xml"/><Relationship Id="rId37" Type="http://schemas.openxmlformats.org/officeDocument/2006/relationships/font" Target="fonts/BookAntiqua-boldItalic.fntdata"/><Relationship Id="rId14" Type="http://schemas.openxmlformats.org/officeDocument/2006/relationships/slide" Target="slides/slide8.xml"/><Relationship Id="rId36" Type="http://schemas.openxmlformats.org/officeDocument/2006/relationships/font" Target="fonts/BookAntiqu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17ae7bc12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17ae7bc12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30s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167c2985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167c29851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Contains satellite images globally since 2017, the </a:t>
            </a:r>
            <a:r>
              <a:rPr lang="en">
                <a:solidFill>
                  <a:schemeClr val="dk1"/>
                </a:solidFill>
              </a:rPr>
              <a:t>satellite is revisiting every 5 days.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resolution of as small as 10-60 meter.</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Each pixel comes with 13 bands.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167c298514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167c298514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a:t>
            </a:r>
            <a:r>
              <a:rPr lang="en"/>
              <a:t> to specify lat/lon and time period and will return a single image. Their algorithm already pre-process the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wrote a function that takes in a county name and state and dimension that we want and return an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Still, in certain area and certain time period with lengthy </a:t>
            </a:r>
            <a:r>
              <a:rPr lang="en"/>
              <a:t>period of cloud or bad climate</a:t>
            </a:r>
            <a:r>
              <a:rPr lang="en"/>
              <a:t>,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167c298514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167c298514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t>
            </a:r>
            <a:r>
              <a:rPr lang="en"/>
              <a:t>andling large number of counties and weekly timestamps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Notice that even though these images were already pre-processed, some of them still show inconsistent brightness and cloud coverage, strange way of patching.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future work will include spending a lot of time pre-processing these images: removing the area with cloud and normalizing brightness as well as consult with the domain experts on which feature we should extract from these images that are related to the risk of drought.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167c298514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167c298514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image also comes with cloud probability and cloud mask band, so we can use them to detect cloud coverage in the images.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Request limit which we will need to create multiple account or discuss with our partners if they are willing to support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177104687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177104687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Evaporation (Up): </a:t>
            </a:r>
            <a:r>
              <a:rPr lang="en" sz="1050">
                <a:solidFill>
                  <a:srgbClr val="7A7A7A"/>
                </a:solidFill>
                <a:highlight>
                  <a:srgbClr val="FFFFFF"/>
                </a:highlight>
              </a:rPr>
              <a:t>The amount of evaporation from bare soil at the top of the land surface. This variable is accumulated from the beginning of the forecast time to the end of the forecast step.</a:t>
            </a:r>
            <a:endParaRPr/>
          </a:p>
          <a:p>
            <a:pPr indent="0" lvl="0" marL="0" rtl="0" algn="l">
              <a:spcBef>
                <a:spcPts val="0"/>
              </a:spcBef>
              <a:spcAft>
                <a:spcPts val="0"/>
              </a:spcAft>
              <a:buNone/>
            </a:pPr>
            <a:r>
              <a:rPr lang="en"/>
              <a:t>Runoff (Down): </a:t>
            </a:r>
            <a:r>
              <a:rPr lang="en" sz="1050">
                <a:solidFill>
                  <a:srgbClr val="7A7A7A"/>
                </a:solidFill>
                <a:highlight>
                  <a:srgbClr val="FFFFFF"/>
                </a:highlight>
              </a:rPr>
              <a:t>Some water from rainfall, melting snow, or deep in the soil, stays stored in the soil. Otherwise, the water drains away, either over the surface (surface runoff), or under the ground (sub-surface runoff) and the sum of these two is simply called 'runoff'. This variable is the total amount of water accumulated from the beginning of the forecast time to the end of the forecast step. The units of runoff are depth in metres.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177104687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177104687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There is abnormality map that shows </a:t>
            </a:r>
            <a:r>
              <a:rPr lang="en"/>
              <a:t>significant</a:t>
            </a:r>
            <a:r>
              <a:rPr lang="en"/>
              <a:t> change from </a:t>
            </a:r>
            <a:r>
              <a:rPr lang="en"/>
              <a:t>historical</a:t>
            </a:r>
            <a:r>
              <a:rPr lang="en"/>
              <a:t> based on given formula</a:t>
            </a:r>
            <a:endParaRPr/>
          </a:p>
          <a:p>
            <a:pPr indent="-298450" lvl="0" marL="457200" rtl="0" algn="l">
              <a:spcBef>
                <a:spcPts val="0"/>
              </a:spcBef>
              <a:spcAft>
                <a:spcPts val="0"/>
              </a:spcAft>
              <a:buSzPts val="1100"/>
              <a:buChar char="-"/>
            </a:pPr>
            <a:r>
              <a:rPr lang="en"/>
              <a:t>Can demonstrate change over time </a:t>
            </a:r>
            <a:r>
              <a:rPr lang="en"/>
              <a:t>across</a:t>
            </a:r>
            <a:r>
              <a:rPr lang="en"/>
              <a:t> certain regions of US down to county level</a:t>
            </a:r>
            <a:endParaRPr/>
          </a:p>
          <a:p>
            <a:pPr indent="-298450" lvl="0" marL="457200" rtl="0" algn="l">
              <a:spcBef>
                <a:spcPts val="0"/>
              </a:spcBef>
              <a:spcAft>
                <a:spcPts val="0"/>
              </a:spcAft>
              <a:buSzPts val="1100"/>
              <a:buChar char="-"/>
            </a:pPr>
            <a:r>
              <a:rPr lang="en"/>
              <a:t>Also have shape files used in GIS applications which we might be able to use to more accurately map </a:t>
            </a:r>
            <a:r>
              <a:rPr lang="en"/>
              <a:t>satellite</a:t>
            </a:r>
            <a:r>
              <a:rPr lang="en"/>
              <a:t> images to counties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17ae7bc12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17ae7bc12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30s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17ae7bc12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17ae7bc12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177104687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177104687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17710468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17710468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16715507f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16715507f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16715507f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16715507f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Shorten the not focusing part in MS1 document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77104687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177104687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17ae7bc12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17ae7bc12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together, because too much sources 1min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17ae7bc12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17ae7bc12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40s, probably in this time range because data availability, and try to achieve more data. 531 weeks. mention the model, and progress.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17ae7bc12d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17ae7bc12d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17ae7bc12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17ae7bc12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926125" y="1030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1" name="Google Shape;11;p2"/>
          <p:cNvSpPr txBox="1"/>
          <p:nvPr>
            <p:ph idx="1" type="subTitle"/>
          </p:nvPr>
        </p:nvSpPr>
        <p:spPr>
          <a:xfrm>
            <a:off x="926125" y="2979350"/>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r>
              <a:rPr lang="en"/>
              <a:t>1</a:t>
            </a:r>
            <a:endParaRPr/>
          </a:p>
        </p:txBody>
      </p:sp>
      <p:grpSp>
        <p:nvGrpSpPr>
          <p:cNvPr id="13" name="Google Shape;13;p2"/>
          <p:cNvGrpSpPr/>
          <p:nvPr/>
        </p:nvGrpSpPr>
        <p:grpSpPr>
          <a:xfrm rot="-5400000">
            <a:off x="4000027" y="-1663"/>
            <a:ext cx="5153700" cy="5134250"/>
            <a:chOff x="5" y="225"/>
            <a:chExt cx="5153700" cy="5152800"/>
          </a:xfrm>
        </p:grpSpPr>
        <p:sp>
          <p:nvSpPr>
            <p:cNvPr id="14" name="Google Shape;14;p2"/>
            <p:cNvSpPr/>
            <p:nvPr/>
          </p:nvSpPr>
          <p:spPr>
            <a:xfrm rot="-5400000">
              <a:off x="455" y="-225"/>
              <a:ext cx="5152800" cy="5153700"/>
            </a:xfrm>
            <a:prstGeom prst="diagStripe">
              <a:avLst>
                <a:gd fmla="val 54876"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21746" y="1581506"/>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1116096" y="2275691"/>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3" name="Shape 103"/>
        <p:cNvGrpSpPr/>
        <p:nvPr/>
      </p:nvGrpSpPr>
      <p:grpSpPr>
        <a:xfrm>
          <a:off x="0" y="0"/>
          <a:ext cx="0" cy="0"/>
          <a:chOff x="0" y="0"/>
          <a:chExt cx="0" cy="0"/>
        </a:xfrm>
      </p:grpSpPr>
      <p:grpSp>
        <p:nvGrpSpPr>
          <p:cNvPr id="104" name="Google Shape;104;p11"/>
          <p:cNvGrpSpPr/>
          <p:nvPr/>
        </p:nvGrpSpPr>
        <p:grpSpPr>
          <a:xfrm>
            <a:off x="4406400" y="0"/>
            <a:ext cx="4737600" cy="5143065"/>
            <a:chOff x="4406400" y="0"/>
            <a:chExt cx="4737600" cy="5143065"/>
          </a:xfrm>
        </p:grpSpPr>
        <p:sp>
          <p:nvSpPr>
            <p:cNvPr id="105" name="Google Shape;105;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4" name="Google Shape;124;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5" name="Google Shape;12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6" name="Shape 126"/>
        <p:cNvGrpSpPr/>
        <p:nvPr/>
      </p:nvGrpSpPr>
      <p:grpSpPr>
        <a:xfrm>
          <a:off x="0" y="0"/>
          <a:ext cx="0" cy="0"/>
          <a:chOff x="0" y="0"/>
          <a:chExt cx="0" cy="0"/>
        </a:xfrm>
      </p:grpSpPr>
      <p:sp>
        <p:nvSpPr>
          <p:cNvPr id="127" name="Google Shape;12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9" name="Shape 39"/>
        <p:cNvGrpSpPr/>
        <p:nvPr/>
      </p:nvGrpSpPr>
      <p:grpSpPr>
        <a:xfrm>
          <a:off x="0" y="0"/>
          <a:ext cx="0" cy="0"/>
          <a:chOff x="0" y="0"/>
          <a:chExt cx="0" cy="0"/>
        </a:xfrm>
      </p:grpSpPr>
      <p:sp>
        <p:nvSpPr>
          <p:cNvPr id="40" name="Google Shape;40;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1" name="Google Shape;41;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2" name="Google Shape;4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3" name="Google Shape;43;p4"/>
          <p:cNvGrpSpPr/>
          <p:nvPr/>
        </p:nvGrpSpPr>
        <p:grpSpPr>
          <a:xfrm rot="5400000">
            <a:off x="548999" y="340351"/>
            <a:ext cx="630299" cy="643650"/>
            <a:chOff x="229050" y="588489"/>
            <a:chExt cx="808802" cy="808808"/>
          </a:xfrm>
        </p:grpSpPr>
        <p:sp>
          <p:nvSpPr>
            <p:cNvPr id="44" name="Google Shape;44;p4"/>
            <p:cNvSpPr/>
            <p:nvPr/>
          </p:nvSpPr>
          <p:spPr>
            <a:xfrm rot="-5400000">
              <a:off x="229052" y="588497"/>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flipH="1">
              <a:off x="229050" y="5884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grpSp>
        <p:nvGrpSpPr>
          <p:cNvPr id="47" name="Google Shape;47;p5"/>
          <p:cNvGrpSpPr/>
          <p:nvPr/>
        </p:nvGrpSpPr>
        <p:grpSpPr>
          <a:xfrm>
            <a:off x="0" y="381001"/>
            <a:ext cx="1037850" cy="1016287"/>
            <a:chOff x="0" y="381001"/>
            <a:chExt cx="1037850" cy="1016287"/>
          </a:xfrm>
        </p:grpSpPr>
        <p:sp>
          <p:nvSpPr>
            <p:cNvPr id="48" name="Google Shape;48;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 name="Google Shape;50;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1" name="Google Shape;51;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 name="Google Shape;52;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3" name="Google Shape;53;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grpSp>
        <p:nvGrpSpPr>
          <p:cNvPr id="55" name="Google Shape;55;p6"/>
          <p:cNvGrpSpPr/>
          <p:nvPr/>
        </p:nvGrpSpPr>
        <p:grpSpPr>
          <a:xfrm>
            <a:off x="119950" y="342651"/>
            <a:ext cx="1037850" cy="1016287"/>
            <a:chOff x="0" y="381001"/>
            <a:chExt cx="1037850" cy="1016287"/>
          </a:xfrm>
        </p:grpSpPr>
        <p:sp>
          <p:nvSpPr>
            <p:cNvPr id="56" name="Google Shape;56;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 name="Google Shape;58;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9" name="Google Shape;59;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grpSp>
        <p:nvGrpSpPr>
          <p:cNvPr id="61" name="Google Shape;61;p7"/>
          <p:cNvGrpSpPr/>
          <p:nvPr/>
        </p:nvGrpSpPr>
        <p:grpSpPr>
          <a:xfrm>
            <a:off x="0" y="381001"/>
            <a:ext cx="1037850" cy="1016287"/>
            <a:chOff x="0" y="381001"/>
            <a:chExt cx="1037850" cy="1016287"/>
          </a:xfrm>
        </p:grpSpPr>
        <p:sp>
          <p:nvSpPr>
            <p:cNvPr id="62" name="Google Shape;62;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5" name="Google Shape;65;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6" name="Google Shape;6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7" name="Shape 67"/>
        <p:cNvGrpSpPr/>
        <p:nvPr/>
      </p:nvGrpSpPr>
      <p:grpSpPr>
        <a:xfrm>
          <a:off x="0" y="0"/>
          <a:ext cx="0" cy="0"/>
          <a:chOff x="0" y="0"/>
          <a:chExt cx="0" cy="0"/>
        </a:xfrm>
      </p:grpSpPr>
      <p:grpSp>
        <p:nvGrpSpPr>
          <p:cNvPr id="68" name="Google Shape;68;p8"/>
          <p:cNvGrpSpPr/>
          <p:nvPr/>
        </p:nvGrpSpPr>
        <p:grpSpPr>
          <a:xfrm>
            <a:off x="4406400" y="0"/>
            <a:ext cx="4737600" cy="5143500"/>
            <a:chOff x="4406400" y="0"/>
            <a:chExt cx="4737600" cy="5143500"/>
          </a:xfrm>
        </p:grpSpPr>
        <p:sp>
          <p:nvSpPr>
            <p:cNvPr id="69" name="Google Shape;69;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8" name="Google Shape;8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grpSp>
        <p:nvGrpSpPr>
          <p:cNvPr id="90" name="Google Shape;90;p9"/>
          <p:cNvGrpSpPr/>
          <p:nvPr/>
        </p:nvGrpSpPr>
        <p:grpSpPr>
          <a:xfrm>
            <a:off x="0" y="381001"/>
            <a:ext cx="1037850" cy="1016287"/>
            <a:chOff x="0" y="381001"/>
            <a:chExt cx="1037850" cy="1016287"/>
          </a:xfrm>
        </p:grpSpPr>
        <p:sp>
          <p:nvSpPr>
            <p:cNvPr id="91" name="Google Shape;91;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4" name="Google Shape;94;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5" name="Google Shape;95;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6" name="Google Shape;96;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7" name="Shape 97"/>
        <p:cNvGrpSpPr/>
        <p:nvPr/>
      </p:nvGrpSpPr>
      <p:grpSpPr>
        <a:xfrm>
          <a:off x="0" y="0"/>
          <a:ext cx="0" cy="0"/>
          <a:chOff x="0" y="0"/>
          <a:chExt cx="0" cy="0"/>
        </a:xfrm>
      </p:grpSpPr>
      <p:grpSp>
        <p:nvGrpSpPr>
          <p:cNvPr id="98" name="Google Shape;98;p10"/>
          <p:cNvGrpSpPr/>
          <p:nvPr/>
        </p:nvGrpSpPr>
        <p:grpSpPr>
          <a:xfrm>
            <a:off x="0" y="4128572"/>
            <a:ext cx="698925" cy="684657"/>
            <a:chOff x="0" y="3785672"/>
            <a:chExt cx="698925" cy="684657"/>
          </a:xfrm>
        </p:grpSpPr>
        <p:sp>
          <p:nvSpPr>
            <p:cNvPr id="99" name="Google Shape;99;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2" name="Google Shape;102;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16.png"/><Relationship Id="rId6" Type="http://schemas.openxmlformats.org/officeDocument/2006/relationships/image" Target="../media/image14.png"/><Relationship Id="rId7"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9.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3"/>
          <p:cNvSpPr txBox="1"/>
          <p:nvPr>
            <p:ph type="ctrTitle"/>
          </p:nvPr>
        </p:nvSpPr>
        <p:spPr>
          <a:xfrm>
            <a:off x="926125" y="1030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Milestone 1</a:t>
            </a:r>
            <a:endParaRPr/>
          </a:p>
          <a:p>
            <a:pPr indent="0" lvl="0" marL="0" rtl="0" algn="l">
              <a:spcBef>
                <a:spcPts val="0"/>
              </a:spcBef>
              <a:spcAft>
                <a:spcPts val="0"/>
              </a:spcAft>
              <a:buNone/>
            </a:pPr>
            <a:r>
              <a:rPr lang="en" sz="2800"/>
              <a:t>G</a:t>
            </a:r>
            <a:r>
              <a:rPr lang="en" sz="2800"/>
              <a:t>roup </a:t>
            </a:r>
            <a:r>
              <a:rPr lang="en" sz="2800">
                <a:latin typeface="Book Antiqua"/>
                <a:ea typeface="Book Antiqua"/>
                <a:cs typeface="Book Antiqua"/>
                <a:sym typeface="Book Antiqua"/>
              </a:rPr>
              <a:t>QuantumBlack</a:t>
            </a:r>
            <a:endParaRPr sz="2800">
              <a:latin typeface="Book Antiqua"/>
              <a:ea typeface="Book Antiqua"/>
              <a:cs typeface="Book Antiqua"/>
              <a:sym typeface="Book Antiqua"/>
            </a:endParaRPr>
          </a:p>
        </p:txBody>
      </p:sp>
      <p:sp>
        <p:nvSpPr>
          <p:cNvPr id="133" name="Google Shape;133;p13"/>
          <p:cNvSpPr txBox="1"/>
          <p:nvPr>
            <p:ph idx="1" type="subTitle"/>
          </p:nvPr>
        </p:nvSpPr>
        <p:spPr>
          <a:xfrm>
            <a:off x="926125" y="2979350"/>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Mar 1 2022</a:t>
            </a:r>
            <a:endParaRPr/>
          </a:p>
        </p:txBody>
      </p:sp>
      <p:sp>
        <p:nvSpPr>
          <p:cNvPr id="134" name="Google Shape;134;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8" name="Shape 208"/>
        <p:cNvGrpSpPr/>
        <p:nvPr/>
      </p:nvGrpSpPr>
      <p:grpSpPr>
        <a:xfrm>
          <a:off x="0" y="0"/>
          <a:ext cx="0" cy="0"/>
          <a:chOff x="0" y="0"/>
          <a:chExt cx="0" cy="0"/>
        </a:xfrm>
      </p:grpSpPr>
      <p:sp>
        <p:nvSpPr>
          <p:cNvPr id="209" name="Google Shape;209;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USDM Data</a:t>
            </a:r>
            <a:endParaRPr>
              <a:solidFill>
                <a:schemeClr val="dk1"/>
              </a:solidFill>
            </a:endParaRPr>
          </a:p>
        </p:txBody>
      </p:sp>
      <p:pic>
        <p:nvPicPr>
          <p:cNvPr id="210" name="Google Shape;210;p22"/>
          <p:cNvPicPr preferRelativeResize="0"/>
          <p:nvPr/>
        </p:nvPicPr>
        <p:blipFill>
          <a:blip r:embed="rId3">
            <a:alphaModFix/>
          </a:blip>
          <a:stretch>
            <a:fillRect/>
          </a:stretch>
        </p:blipFill>
        <p:spPr>
          <a:xfrm>
            <a:off x="0" y="1403600"/>
            <a:ext cx="4642550" cy="2765575"/>
          </a:xfrm>
          <a:prstGeom prst="rect">
            <a:avLst/>
          </a:prstGeom>
          <a:noFill/>
          <a:ln>
            <a:noFill/>
          </a:ln>
        </p:spPr>
      </p:pic>
      <p:pic>
        <p:nvPicPr>
          <p:cNvPr id="211" name="Google Shape;211;p22"/>
          <p:cNvPicPr preferRelativeResize="0"/>
          <p:nvPr/>
        </p:nvPicPr>
        <p:blipFill>
          <a:blip r:embed="rId4">
            <a:alphaModFix/>
          </a:blip>
          <a:stretch>
            <a:fillRect/>
          </a:stretch>
        </p:blipFill>
        <p:spPr>
          <a:xfrm>
            <a:off x="4642550" y="1300401"/>
            <a:ext cx="4410802" cy="2971975"/>
          </a:xfrm>
          <a:prstGeom prst="rect">
            <a:avLst/>
          </a:prstGeom>
          <a:noFill/>
          <a:ln>
            <a:noFill/>
          </a:ln>
        </p:spPr>
      </p:pic>
      <p:sp>
        <p:nvSpPr>
          <p:cNvPr id="212" name="Google Shape;212;p22"/>
          <p:cNvSpPr txBox="1"/>
          <p:nvPr/>
        </p:nvSpPr>
        <p:spPr>
          <a:xfrm>
            <a:off x="277800" y="2050600"/>
            <a:ext cx="101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11(3.7%)</a:t>
            </a:r>
            <a:endParaRPr sz="1300">
              <a:latin typeface="Lato"/>
              <a:ea typeface="Lato"/>
              <a:cs typeface="Lato"/>
              <a:sym typeface="Lato"/>
            </a:endParaRPr>
          </a:p>
        </p:txBody>
      </p:sp>
      <p:sp>
        <p:nvSpPr>
          <p:cNvPr id="213" name="Google Shape;213;p22"/>
          <p:cNvSpPr txBox="1"/>
          <p:nvPr/>
        </p:nvSpPr>
        <p:spPr>
          <a:xfrm>
            <a:off x="1132625" y="1908450"/>
            <a:ext cx="101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32</a:t>
            </a:r>
            <a:r>
              <a:rPr lang="en" sz="1300">
                <a:latin typeface="Lato"/>
                <a:ea typeface="Lato"/>
                <a:cs typeface="Lato"/>
                <a:sym typeface="Lato"/>
              </a:rPr>
              <a:t>(10.7%)</a:t>
            </a:r>
            <a:endParaRPr sz="1300">
              <a:latin typeface="Lato"/>
              <a:ea typeface="Lato"/>
              <a:cs typeface="Lato"/>
              <a:sym typeface="Lato"/>
            </a:endParaRPr>
          </a:p>
        </p:txBody>
      </p:sp>
      <p:sp>
        <p:nvSpPr>
          <p:cNvPr id="214" name="Google Shape;214;p22"/>
          <p:cNvSpPr txBox="1"/>
          <p:nvPr/>
        </p:nvSpPr>
        <p:spPr>
          <a:xfrm>
            <a:off x="174750" y="2729275"/>
            <a:ext cx="101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5(1.7</a:t>
            </a:r>
            <a:r>
              <a:rPr lang="en" sz="1300">
                <a:latin typeface="Lato"/>
                <a:ea typeface="Lato"/>
                <a:cs typeface="Lato"/>
                <a:sym typeface="Lato"/>
              </a:rPr>
              <a:t>%)</a:t>
            </a:r>
            <a:endParaRPr sz="1300">
              <a:latin typeface="Lato"/>
              <a:ea typeface="Lato"/>
              <a:cs typeface="Lato"/>
              <a:sym typeface="Lato"/>
            </a:endParaRPr>
          </a:p>
        </p:txBody>
      </p:sp>
      <p:sp>
        <p:nvSpPr>
          <p:cNvPr id="215" name="Google Shape;215;p22"/>
          <p:cNvSpPr txBox="1"/>
          <p:nvPr/>
        </p:nvSpPr>
        <p:spPr>
          <a:xfrm>
            <a:off x="1081150" y="2729275"/>
            <a:ext cx="101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12(4%)</a:t>
            </a:r>
            <a:endParaRPr sz="1300">
              <a:latin typeface="Lato"/>
              <a:ea typeface="Lato"/>
              <a:cs typeface="Lato"/>
              <a:sym typeface="Lato"/>
            </a:endParaRPr>
          </a:p>
        </p:txBody>
      </p:sp>
      <p:sp>
        <p:nvSpPr>
          <p:cNvPr id="216" name="Google Shape;216;p22"/>
          <p:cNvSpPr txBox="1"/>
          <p:nvPr/>
        </p:nvSpPr>
        <p:spPr>
          <a:xfrm>
            <a:off x="1811425" y="3170025"/>
            <a:ext cx="101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64</a:t>
            </a:r>
            <a:r>
              <a:rPr lang="en" sz="1300">
                <a:latin typeface="Lato"/>
                <a:ea typeface="Lato"/>
                <a:cs typeface="Lato"/>
                <a:sym typeface="Lato"/>
              </a:rPr>
              <a:t>(21.3%)</a:t>
            </a:r>
            <a:endParaRPr sz="1300">
              <a:latin typeface="Lato"/>
              <a:ea typeface="Lato"/>
              <a:cs typeface="Lato"/>
              <a:sym typeface="Lato"/>
            </a:endParaRPr>
          </a:p>
        </p:txBody>
      </p:sp>
      <p:sp>
        <p:nvSpPr>
          <p:cNvPr id="217" name="Google Shape;217;p22"/>
          <p:cNvSpPr txBox="1"/>
          <p:nvPr/>
        </p:nvSpPr>
        <p:spPr>
          <a:xfrm>
            <a:off x="2218050" y="2046488"/>
            <a:ext cx="101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27</a:t>
            </a:r>
            <a:r>
              <a:rPr lang="en" sz="1300">
                <a:latin typeface="Lato"/>
                <a:ea typeface="Lato"/>
                <a:cs typeface="Lato"/>
                <a:sym typeface="Lato"/>
              </a:rPr>
              <a:t>(9%)</a:t>
            </a:r>
            <a:endParaRPr sz="1300">
              <a:latin typeface="Lato"/>
              <a:ea typeface="Lato"/>
              <a:cs typeface="Lato"/>
              <a:sym typeface="Lato"/>
            </a:endParaRPr>
          </a:p>
        </p:txBody>
      </p:sp>
      <p:sp>
        <p:nvSpPr>
          <p:cNvPr id="218" name="Google Shape;218;p22"/>
          <p:cNvSpPr txBox="1"/>
          <p:nvPr/>
        </p:nvSpPr>
        <p:spPr>
          <a:xfrm>
            <a:off x="2438425" y="2608263"/>
            <a:ext cx="101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62</a:t>
            </a:r>
            <a:r>
              <a:rPr lang="en" sz="1300">
                <a:latin typeface="Lato"/>
                <a:ea typeface="Lato"/>
                <a:cs typeface="Lato"/>
                <a:sym typeface="Lato"/>
              </a:rPr>
              <a:t>(20.7%)</a:t>
            </a:r>
            <a:endParaRPr sz="1300">
              <a:latin typeface="Lato"/>
              <a:ea typeface="Lato"/>
              <a:cs typeface="Lato"/>
              <a:sym typeface="Lato"/>
            </a:endParaRPr>
          </a:p>
        </p:txBody>
      </p:sp>
      <p:sp>
        <p:nvSpPr>
          <p:cNvPr id="219" name="Google Shape;219;p22"/>
          <p:cNvSpPr txBox="1"/>
          <p:nvPr/>
        </p:nvSpPr>
        <p:spPr>
          <a:xfrm>
            <a:off x="2831125" y="3170050"/>
            <a:ext cx="101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63</a:t>
            </a:r>
            <a:r>
              <a:rPr lang="en" sz="1300">
                <a:latin typeface="Lato"/>
                <a:ea typeface="Lato"/>
                <a:cs typeface="Lato"/>
                <a:sym typeface="Lato"/>
              </a:rPr>
              <a:t>(21%)</a:t>
            </a:r>
            <a:endParaRPr sz="1300">
              <a:latin typeface="Lato"/>
              <a:ea typeface="Lato"/>
              <a:cs typeface="Lato"/>
              <a:sym typeface="Lato"/>
            </a:endParaRPr>
          </a:p>
        </p:txBody>
      </p:sp>
      <p:sp>
        <p:nvSpPr>
          <p:cNvPr id="220" name="Google Shape;220;p22"/>
          <p:cNvSpPr txBox="1"/>
          <p:nvPr/>
        </p:nvSpPr>
        <p:spPr>
          <a:xfrm>
            <a:off x="3430300" y="2136875"/>
            <a:ext cx="101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24</a:t>
            </a:r>
            <a:r>
              <a:rPr lang="en" sz="1300">
                <a:latin typeface="Lato"/>
                <a:ea typeface="Lato"/>
                <a:cs typeface="Lato"/>
                <a:sym typeface="Lato"/>
              </a:rPr>
              <a:t>(8%)</a:t>
            </a:r>
            <a:endParaRPr sz="1300">
              <a:latin typeface="Lato"/>
              <a:ea typeface="Lato"/>
              <a:cs typeface="Lato"/>
              <a:sym typeface="Lato"/>
            </a:endParaRPr>
          </a:p>
        </p:txBody>
      </p:sp>
      <p:sp>
        <p:nvSpPr>
          <p:cNvPr id="221" name="Google Shape;221;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
        <p:nvSpPr>
          <p:cNvPr id="222" name="Google Shape;222;p22"/>
          <p:cNvSpPr txBox="1"/>
          <p:nvPr/>
        </p:nvSpPr>
        <p:spPr>
          <a:xfrm>
            <a:off x="471500" y="4431600"/>
            <a:ext cx="8304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Lato"/>
                <a:ea typeface="Lato"/>
                <a:cs typeface="Lato"/>
                <a:sym typeface="Lato"/>
              </a:rPr>
              <a:t>Observation: </a:t>
            </a:r>
            <a:r>
              <a:rPr lang="en" sz="1200">
                <a:latin typeface="Lato"/>
                <a:ea typeface="Lato"/>
                <a:cs typeface="Lato"/>
                <a:sym typeface="Lato"/>
              </a:rPr>
              <a:t>lots of the data are concentrated in southeast U.S. but these area are NOT quite associated with drought. </a:t>
            </a:r>
            <a:endParaRPr sz="1200">
              <a:latin typeface="Lato"/>
              <a:ea typeface="Lato"/>
              <a:cs typeface="Lato"/>
              <a:sym typeface="Lato"/>
            </a:endParaRPr>
          </a:p>
        </p:txBody>
      </p:sp>
      <p:sp>
        <p:nvSpPr>
          <p:cNvPr id="223" name="Google Shape;223;p22"/>
          <p:cNvSpPr/>
          <p:nvPr/>
        </p:nvSpPr>
        <p:spPr>
          <a:xfrm>
            <a:off x="2014550" y="2582475"/>
            <a:ext cx="1650300" cy="1382400"/>
          </a:xfrm>
          <a:prstGeom prst="ellipse">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a:off x="6410325" y="2671275"/>
            <a:ext cx="1650300" cy="1382400"/>
          </a:xfrm>
          <a:prstGeom prst="ellipse">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8" name="Shape 228"/>
        <p:cNvGrpSpPr/>
        <p:nvPr/>
      </p:nvGrpSpPr>
      <p:grpSpPr>
        <a:xfrm>
          <a:off x="0" y="0"/>
          <a:ext cx="0" cy="0"/>
          <a:chOff x="0" y="0"/>
          <a:chExt cx="0" cy="0"/>
        </a:xfrm>
      </p:grpSpPr>
      <p:sp>
        <p:nvSpPr>
          <p:cNvPr id="229" name="Google Shape;229;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Sentinel Hub Satellite Image: Sentinel-2 L2A</a:t>
            </a:r>
            <a:endParaRPr>
              <a:solidFill>
                <a:schemeClr val="dk1"/>
              </a:solidFill>
            </a:endParaRPr>
          </a:p>
        </p:txBody>
      </p:sp>
      <p:pic>
        <p:nvPicPr>
          <p:cNvPr id="230" name="Google Shape;230;p23"/>
          <p:cNvPicPr preferRelativeResize="0"/>
          <p:nvPr/>
        </p:nvPicPr>
        <p:blipFill>
          <a:blip r:embed="rId3">
            <a:alphaModFix/>
          </a:blip>
          <a:stretch>
            <a:fillRect/>
          </a:stretch>
        </p:blipFill>
        <p:spPr>
          <a:xfrm>
            <a:off x="4398310" y="905550"/>
            <a:ext cx="4397224" cy="3985800"/>
          </a:xfrm>
          <a:prstGeom prst="rect">
            <a:avLst/>
          </a:prstGeom>
          <a:noFill/>
          <a:ln>
            <a:noFill/>
          </a:ln>
        </p:spPr>
      </p:pic>
      <p:pic>
        <p:nvPicPr>
          <p:cNvPr id="231" name="Google Shape;231;p23"/>
          <p:cNvPicPr preferRelativeResize="0"/>
          <p:nvPr/>
        </p:nvPicPr>
        <p:blipFill>
          <a:blip r:embed="rId4">
            <a:alphaModFix/>
          </a:blip>
          <a:stretch>
            <a:fillRect/>
          </a:stretch>
        </p:blipFill>
        <p:spPr>
          <a:xfrm>
            <a:off x="299200" y="1592413"/>
            <a:ext cx="4007099" cy="1958674"/>
          </a:xfrm>
          <a:prstGeom prst="rect">
            <a:avLst/>
          </a:prstGeom>
          <a:noFill/>
          <a:ln>
            <a:noFill/>
          </a:ln>
        </p:spPr>
      </p:pic>
      <p:sp>
        <p:nvSpPr>
          <p:cNvPr id="232" name="Google Shape;232;p23"/>
          <p:cNvSpPr/>
          <p:nvPr/>
        </p:nvSpPr>
        <p:spPr>
          <a:xfrm>
            <a:off x="4439563" y="1371600"/>
            <a:ext cx="4336800" cy="646800"/>
          </a:xfrm>
          <a:prstGeom prst="rect">
            <a:avLst/>
          </a:prstGeom>
          <a:noFill/>
          <a:ln cap="flat" cmpd="sng" w="1905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4458725" y="4437525"/>
            <a:ext cx="4336800" cy="453900"/>
          </a:xfrm>
          <a:prstGeom prst="rect">
            <a:avLst/>
          </a:prstGeom>
          <a:noFill/>
          <a:ln cap="flat" cmpd="sng" w="1905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a:off x="4439563" y="3539969"/>
            <a:ext cx="4336800" cy="222000"/>
          </a:xfrm>
          <a:prstGeom prst="rect">
            <a:avLst/>
          </a:prstGeom>
          <a:no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4440500" y="2061972"/>
            <a:ext cx="4336800" cy="1034100"/>
          </a:xfrm>
          <a:prstGeom prst="rect">
            <a:avLst/>
          </a:prstGeom>
          <a:no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a:off x="345100" y="2664776"/>
            <a:ext cx="3900900" cy="270000"/>
          </a:xfrm>
          <a:prstGeom prst="rect">
            <a:avLst/>
          </a:prstGeom>
          <a:noFill/>
          <a:ln cap="flat" cmpd="sng" w="1905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a:off x="345100" y="2269213"/>
            <a:ext cx="3900900" cy="222000"/>
          </a:xfrm>
          <a:prstGeom prst="rect">
            <a:avLst/>
          </a:prstGeom>
          <a:noFill/>
          <a:ln cap="flat" cmpd="sng" w="1905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2" name="Shape 242"/>
        <p:cNvGrpSpPr/>
        <p:nvPr/>
      </p:nvGrpSpPr>
      <p:grpSpPr>
        <a:xfrm>
          <a:off x="0" y="0"/>
          <a:ext cx="0" cy="0"/>
          <a:chOff x="0" y="0"/>
          <a:chExt cx="0" cy="0"/>
        </a:xfrm>
      </p:grpSpPr>
      <p:sp>
        <p:nvSpPr>
          <p:cNvPr id="243" name="Google Shape;243;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Sentinel-2 L2A</a:t>
            </a:r>
            <a:endParaRPr>
              <a:solidFill>
                <a:schemeClr val="dk1"/>
              </a:solidFill>
            </a:endParaRPr>
          </a:p>
        </p:txBody>
      </p:sp>
      <p:pic>
        <p:nvPicPr>
          <p:cNvPr id="244" name="Google Shape;244;p24"/>
          <p:cNvPicPr preferRelativeResize="0"/>
          <p:nvPr/>
        </p:nvPicPr>
        <p:blipFill>
          <a:blip r:embed="rId3">
            <a:alphaModFix/>
          </a:blip>
          <a:stretch>
            <a:fillRect/>
          </a:stretch>
        </p:blipFill>
        <p:spPr>
          <a:xfrm>
            <a:off x="1410875" y="1098150"/>
            <a:ext cx="1894405" cy="1833475"/>
          </a:xfrm>
          <a:prstGeom prst="rect">
            <a:avLst/>
          </a:prstGeom>
          <a:noFill/>
          <a:ln>
            <a:noFill/>
          </a:ln>
        </p:spPr>
      </p:pic>
      <p:pic>
        <p:nvPicPr>
          <p:cNvPr id="245" name="Google Shape;245;p24"/>
          <p:cNvPicPr preferRelativeResize="0"/>
          <p:nvPr/>
        </p:nvPicPr>
        <p:blipFill>
          <a:blip r:embed="rId4">
            <a:alphaModFix/>
          </a:blip>
          <a:stretch>
            <a:fillRect/>
          </a:stretch>
        </p:blipFill>
        <p:spPr>
          <a:xfrm>
            <a:off x="3422050" y="1098150"/>
            <a:ext cx="1965525" cy="1833475"/>
          </a:xfrm>
          <a:prstGeom prst="rect">
            <a:avLst/>
          </a:prstGeom>
          <a:noFill/>
          <a:ln>
            <a:noFill/>
          </a:ln>
        </p:spPr>
      </p:pic>
      <p:sp>
        <p:nvSpPr>
          <p:cNvPr id="246" name="Google Shape;246;p24"/>
          <p:cNvSpPr txBox="1"/>
          <p:nvPr/>
        </p:nvSpPr>
        <p:spPr>
          <a:xfrm>
            <a:off x="1249350" y="858688"/>
            <a:ext cx="2207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Broomfield, CO   2020-07-15 to 2020-07-20</a:t>
            </a:r>
            <a:endParaRPr sz="800">
              <a:latin typeface="Lato"/>
              <a:ea typeface="Lato"/>
              <a:cs typeface="Lato"/>
              <a:sym typeface="Lato"/>
            </a:endParaRPr>
          </a:p>
        </p:txBody>
      </p:sp>
      <p:sp>
        <p:nvSpPr>
          <p:cNvPr id="247" name="Google Shape;247;p24"/>
          <p:cNvSpPr txBox="1"/>
          <p:nvPr/>
        </p:nvSpPr>
        <p:spPr>
          <a:xfrm>
            <a:off x="3506200" y="858688"/>
            <a:ext cx="2207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Harris, TX   2020-07-15 to 2020-07-20</a:t>
            </a:r>
            <a:endParaRPr sz="800">
              <a:latin typeface="Lato"/>
              <a:ea typeface="Lato"/>
              <a:cs typeface="Lato"/>
              <a:sym typeface="Lato"/>
            </a:endParaRPr>
          </a:p>
        </p:txBody>
      </p:sp>
      <p:pic>
        <p:nvPicPr>
          <p:cNvPr id="248" name="Google Shape;248;p24"/>
          <p:cNvPicPr preferRelativeResize="0"/>
          <p:nvPr/>
        </p:nvPicPr>
        <p:blipFill>
          <a:blip r:embed="rId5">
            <a:alphaModFix/>
          </a:blip>
          <a:stretch>
            <a:fillRect/>
          </a:stretch>
        </p:blipFill>
        <p:spPr>
          <a:xfrm>
            <a:off x="5525146" y="1121275"/>
            <a:ext cx="2264075" cy="1833475"/>
          </a:xfrm>
          <a:prstGeom prst="rect">
            <a:avLst/>
          </a:prstGeom>
          <a:noFill/>
          <a:ln>
            <a:noFill/>
          </a:ln>
        </p:spPr>
      </p:pic>
      <p:sp>
        <p:nvSpPr>
          <p:cNvPr id="249" name="Google Shape;249;p24"/>
          <p:cNvSpPr txBox="1"/>
          <p:nvPr/>
        </p:nvSpPr>
        <p:spPr>
          <a:xfrm>
            <a:off x="5733575" y="858688"/>
            <a:ext cx="2207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Alaska   2020-07-15 to 2020-07-20</a:t>
            </a:r>
            <a:endParaRPr sz="800">
              <a:latin typeface="Lato"/>
              <a:ea typeface="Lato"/>
              <a:cs typeface="Lato"/>
              <a:sym typeface="Lato"/>
            </a:endParaRPr>
          </a:p>
        </p:txBody>
      </p:sp>
      <p:pic>
        <p:nvPicPr>
          <p:cNvPr id="250" name="Google Shape;250;p24"/>
          <p:cNvPicPr preferRelativeResize="0"/>
          <p:nvPr/>
        </p:nvPicPr>
        <p:blipFill>
          <a:blip r:embed="rId6">
            <a:alphaModFix/>
          </a:blip>
          <a:stretch>
            <a:fillRect/>
          </a:stretch>
        </p:blipFill>
        <p:spPr>
          <a:xfrm>
            <a:off x="2073175" y="2979988"/>
            <a:ext cx="1894400" cy="1833475"/>
          </a:xfrm>
          <a:prstGeom prst="rect">
            <a:avLst/>
          </a:prstGeom>
          <a:noFill/>
          <a:ln>
            <a:noFill/>
          </a:ln>
        </p:spPr>
      </p:pic>
      <p:pic>
        <p:nvPicPr>
          <p:cNvPr id="251" name="Google Shape;251;p24"/>
          <p:cNvPicPr preferRelativeResize="0"/>
          <p:nvPr/>
        </p:nvPicPr>
        <p:blipFill>
          <a:blip r:embed="rId7">
            <a:alphaModFix/>
          </a:blip>
          <a:stretch>
            <a:fillRect/>
          </a:stretch>
        </p:blipFill>
        <p:spPr>
          <a:xfrm>
            <a:off x="3967575" y="2944665"/>
            <a:ext cx="3384600" cy="1931475"/>
          </a:xfrm>
          <a:prstGeom prst="rect">
            <a:avLst/>
          </a:prstGeom>
          <a:noFill/>
          <a:ln>
            <a:noFill/>
          </a:ln>
        </p:spPr>
      </p:pic>
      <p:sp>
        <p:nvSpPr>
          <p:cNvPr id="252" name="Google Shape;252;p24"/>
          <p:cNvSpPr txBox="1"/>
          <p:nvPr/>
        </p:nvSpPr>
        <p:spPr>
          <a:xfrm>
            <a:off x="2103250" y="4760912"/>
            <a:ext cx="2207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Suffolk, MA   2020-07-15 to 2020-07-20</a:t>
            </a:r>
            <a:endParaRPr sz="800">
              <a:latin typeface="Lato"/>
              <a:ea typeface="Lato"/>
              <a:cs typeface="Lato"/>
              <a:sym typeface="Lato"/>
            </a:endParaRPr>
          </a:p>
        </p:txBody>
      </p:sp>
      <p:sp>
        <p:nvSpPr>
          <p:cNvPr id="253" name="Google Shape;253;p24"/>
          <p:cNvSpPr txBox="1"/>
          <p:nvPr/>
        </p:nvSpPr>
        <p:spPr>
          <a:xfrm>
            <a:off x="4650350" y="4760912"/>
            <a:ext cx="2207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SEC Harvard   2020-07-15 to 2020-07-20</a:t>
            </a:r>
            <a:endParaRPr sz="800">
              <a:latin typeface="Lato"/>
              <a:ea typeface="Lato"/>
              <a:cs typeface="Lato"/>
              <a:sym typeface="Lato"/>
            </a:endParaRPr>
          </a:p>
        </p:txBody>
      </p:sp>
      <p:sp>
        <p:nvSpPr>
          <p:cNvPr id="254" name="Google Shape;25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8" name="Shape 258"/>
        <p:cNvGrpSpPr/>
        <p:nvPr/>
      </p:nvGrpSpPr>
      <p:grpSpPr>
        <a:xfrm>
          <a:off x="0" y="0"/>
          <a:ext cx="0" cy="0"/>
          <a:chOff x="0" y="0"/>
          <a:chExt cx="0" cy="0"/>
        </a:xfrm>
      </p:grpSpPr>
      <p:sp>
        <p:nvSpPr>
          <p:cNvPr id="259" name="Google Shape;259;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Sentinel-2 L2A</a:t>
            </a:r>
            <a:r>
              <a:rPr lang="en">
                <a:solidFill>
                  <a:schemeClr val="dk1"/>
                </a:solidFill>
              </a:rPr>
              <a:t>: Time-series</a:t>
            </a:r>
            <a:endParaRPr>
              <a:solidFill>
                <a:schemeClr val="dk1"/>
              </a:solidFill>
            </a:endParaRPr>
          </a:p>
        </p:txBody>
      </p:sp>
      <p:pic>
        <p:nvPicPr>
          <p:cNvPr id="260" name="Google Shape;260;p25"/>
          <p:cNvPicPr preferRelativeResize="0"/>
          <p:nvPr/>
        </p:nvPicPr>
        <p:blipFill>
          <a:blip r:embed="rId3">
            <a:alphaModFix/>
          </a:blip>
          <a:stretch>
            <a:fillRect/>
          </a:stretch>
        </p:blipFill>
        <p:spPr>
          <a:xfrm>
            <a:off x="2316250" y="960425"/>
            <a:ext cx="3992650" cy="3775775"/>
          </a:xfrm>
          <a:prstGeom prst="rect">
            <a:avLst/>
          </a:prstGeom>
          <a:noFill/>
          <a:ln>
            <a:noFill/>
          </a:ln>
        </p:spPr>
      </p:pic>
      <p:sp>
        <p:nvSpPr>
          <p:cNvPr id="261" name="Google Shape;261;p25"/>
          <p:cNvSpPr txBox="1"/>
          <p:nvPr/>
        </p:nvSpPr>
        <p:spPr>
          <a:xfrm>
            <a:off x="3380400" y="4736200"/>
            <a:ext cx="2383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Broomfield, CO:   Monthly data 2018 to 2019</a:t>
            </a:r>
            <a:endParaRPr sz="800">
              <a:latin typeface="Lato"/>
              <a:ea typeface="Lato"/>
              <a:cs typeface="Lato"/>
              <a:sym typeface="Lato"/>
            </a:endParaRPr>
          </a:p>
        </p:txBody>
      </p:sp>
      <p:sp>
        <p:nvSpPr>
          <p:cNvPr id="262" name="Google Shape;262;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6" name="Shape 266"/>
        <p:cNvGrpSpPr/>
        <p:nvPr/>
      </p:nvGrpSpPr>
      <p:grpSpPr>
        <a:xfrm>
          <a:off x="0" y="0"/>
          <a:ext cx="0" cy="0"/>
          <a:chOff x="0" y="0"/>
          <a:chExt cx="0" cy="0"/>
        </a:xfrm>
      </p:grpSpPr>
      <p:sp>
        <p:nvSpPr>
          <p:cNvPr id="267" name="Google Shape;267;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Sentinel-2 L2A</a:t>
            </a:r>
            <a:r>
              <a:rPr lang="en">
                <a:solidFill>
                  <a:schemeClr val="dk1"/>
                </a:solidFill>
              </a:rPr>
              <a:t>: Cloud detection</a:t>
            </a:r>
            <a:endParaRPr>
              <a:solidFill>
                <a:schemeClr val="dk1"/>
              </a:solidFill>
            </a:endParaRPr>
          </a:p>
        </p:txBody>
      </p:sp>
      <p:pic>
        <p:nvPicPr>
          <p:cNvPr id="268" name="Google Shape;268;p26"/>
          <p:cNvPicPr preferRelativeResize="0"/>
          <p:nvPr/>
        </p:nvPicPr>
        <p:blipFill>
          <a:blip r:embed="rId3">
            <a:alphaModFix/>
          </a:blip>
          <a:stretch>
            <a:fillRect/>
          </a:stretch>
        </p:blipFill>
        <p:spPr>
          <a:xfrm>
            <a:off x="4570875" y="1321038"/>
            <a:ext cx="3206000" cy="3102850"/>
          </a:xfrm>
          <a:prstGeom prst="rect">
            <a:avLst/>
          </a:prstGeom>
          <a:noFill/>
          <a:ln>
            <a:noFill/>
          </a:ln>
        </p:spPr>
      </p:pic>
      <p:pic>
        <p:nvPicPr>
          <p:cNvPr id="269" name="Google Shape;269;p26"/>
          <p:cNvPicPr preferRelativeResize="0"/>
          <p:nvPr/>
        </p:nvPicPr>
        <p:blipFill>
          <a:blip r:embed="rId4">
            <a:alphaModFix/>
          </a:blip>
          <a:stretch>
            <a:fillRect/>
          </a:stretch>
        </p:blipFill>
        <p:spPr>
          <a:xfrm>
            <a:off x="1164875" y="1318988"/>
            <a:ext cx="3206000" cy="3102863"/>
          </a:xfrm>
          <a:prstGeom prst="rect">
            <a:avLst/>
          </a:prstGeom>
          <a:noFill/>
          <a:ln>
            <a:noFill/>
          </a:ln>
        </p:spPr>
      </p:pic>
      <p:sp>
        <p:nvSpPr>
          <p:cNvPr id="270" name="Google Shape;270;p26"/>
          <p:cNvSpPr txBox="1"/>
          <p:nvPr/>
        </p:nvSpPr>
        <p:spPr>
          <a:xfrm>
            <a:off x="2279325" y="1125569"/>
            <a:ext cx="1281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Without cloud detection</a:t>
            </a:r>
            <a:endParaRPr sz="800">
              <a:latin typeface="Lato"/>
              <a:ea typeface="Lato"/>
              <a:cs typeface="Lato"/>
              <a:sym typeface="Lato"/>
            </a:endParaRPr>
          </a:p>
        </p:txBody>
      </p:sp>
      <p:sp>
        <p:nvSpPr>
          <p:cNvPr id="271" name="Google Shape;271;p26"/>
          <p:cNvSpPr txBox="1"/>
          <p:nvPr/>
        </p:nvSpPr>
        <p:spPr>
          <a:xfrm>
            <a:off x="5784541" y="1125579"/>
            <a:ext cx="1281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With cloud detection</a:t>
            </a:r>
            <a:endParaRPr sz="800">
              <a:latin typeface="Lato"/>
              <a:ea typeface="Lato"/>
              <a:cs typeface="Lato"/>
              <a:sym typeface="Lato"/>
            </a:endParaRPr>
          </a:p>
        </p:txBody>
      </p:sp>
      <p:sp>
        <p:nvSpPr>
          <p:cNvPr id="272" name="Google Shape;272;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6" name="Shape 276"/>
        <p:cNvGrpSpPr/>
        <p:nvPr/>
      </p:nvGrpSpPr>
      <p:grpSpPr>
        <a:xfrm>
          <a:off x="0" y="0"/>
          <a:ext cx="0" cy="0"/>
          <a:chOff x="0" y="0"/>
          <a:chExt cx="0" cy="0"/>
        </a:xfrm>
      </p:grpSpPr>
      <p:sp>
        <p:nvSpPr>
          <p:cNvPr id="277" name="Google Shape;277;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SET Data</a:t>
            </a:r>
            <a:endParaRPr>
              <a:solidFill>
                <a:schemeClr val="dk1"/>
              </a:solidFill>
            </a:endParaRPr>
          </a:p>
        </p:txBody>
      </p:sp>
      <p:sp>
        <p:nvSpPr>
          <p:cNvPr id="278" name="Google Shape;278;p27"/>
          <p:cNvSpPr txBox="1"/>
          <p:nvPr/>
        </p:nvSpPr>
        <p:spPr>
          <a:xfrm>
            <a:off x="4473475" y="974325"/>
            <a:ext cx="43551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Evaporation from top soil </a:t>
            </a:r>
            <a:r>
              <a:rPr lang="en">
                <a:latin typeface="Lato"/>
                <a:ea typeface="Lato"/>
                <a:cs typeface="Lato"/>
                <a:sym typeface="Lato"/>
              </a:rPr>
              <a:t>measured </a:t>
            </a:r>
            <a:r>
              <a:rPr lang="en">
                <a:latin typeface="Lato"/>
                <a:ea typeface="Lato"/>
                <a:cs typeface="Lato"/>
                <a:sym typeface="Lato"/>
              </a:rPr>
              <a:t>in </a:t>
            </a:r>
            <a:r>
              <a:rPr lang="en">
                <a:latin typeface="Lato"/>
                <a:ea typeface="Lato"/>
                <a:cs typeface="Lato"/>
                <a:sym typeface="Lato"/>
              </a:rPr>
              <a:t>periods</a:t>
            </a:r>
            <a:r>
              <a:rPr lang="en">
                <a:latin typeface="Lato"/>
                <a:ea typeface="Lato"/>
                <a:cs typeface="Lato"/>
                <a:sym typeface="Lato"/>
              </a:rPr>
              <a:t> since 2011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Measured as change in water height in evaporimeter</a:t>
            </a:r>
            <a:endParaRPr>
              <a:latin typeface="Lato"/>
              <a:ea typeface="Lato"/>
              <a:cs typeface="Lato"/>
              <a:sym typeface="Lato"/>
            </a:endParaRPr>
          </a:p>
        </p:txBody>
      </p:sp>
      <p:sp>
        <p:nvSpPr>
          <p:cNvPr id="279" name="Google Shape;279;p27"/>
          <p:cNvSpPr txBox="1"/>
          <p:nvPr/>
        </p:nvSpPr>
        <p:spPr>
          <a:xfrm>
            <a:off x="4473475" y="2791950"/>
            <a:ext cx="43551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Runoff in </a:t>
            </a:r>
            <a:r>
              <a:rPr lang="en">
                <a:latin typeface="Lato"/>
                <a:ea typeface="Lato"/>
                <a:cs typeface="Lato"/>
                <a:sym typeface="Lato"/>
              </a:rPr>
              <a:t>topsoil</a:t>
            </a:r>
            <a:r>
              <a:rPr lang="en">
                <a:latin typeface="Lato"/>
                <a:ea typeface="Lato"/>
                <a:cs typeface="Lato"/>
                <a:sym typeface="Lato"/>
              </a:rPr>
              <a:t> since </a:t>
            </a:r>
            <a:r>
              <a:rPr lang="en">
                <a:latin typeface="Lato"/>
                <a:ea typeface="Lato"/>
                <a:cs typeface="Lato"/>
                <a:sym typeface="Lato"/>
              </a:rPr>
              <a:t>measured</a:t>
            </a:r>
            <a:r>
              <a:rPr lang="en">
                <a:latin typeface="Lato"/>
                <a:ea typeface="Lato"/>
                <a:cs typeface="Lato"/>
                <a:sym typeface="Lato"/>
              </a:rPr>
              <a:t> in periods since 2011</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Measured as depth of water accumulated in meters</a:t>
            </a:r>
            <a:endParaRPr>
              <a:latin typeface="Lato"/>
              <a:ea typeface="Lato"/>
              <a:cs typeface="Lato"/>
              <a:sym typeface="Lato"/>
            </a:endParaRPr>
          </a:p>
        </p:txBody>
      </p:sp>
      <p:pic>
        <p:nvPicPr>
          <p:cNvPr id="280" name="Google Shape;280;p27"/>
          <p:cNvPicPr preferRelativeResize="0"/>
          <p:nvPr/>
        </p:nvPicPr>
        <p:blipFill>
          <a:blip r:embed="rId3">
            <a:alphaModFix/>
          </a:blip>
          <a:stretch>
            <a:fillRect/>
          </a:stretch>
        </p:blipFill>
        <p:spPr>
          <a:xfrm>
            <a:off x="598963" y="1307850"/>
            <a:ext cx="3733800" cy="2362200"/>
          </a:xfrm>
          <a:prstGeom prst="rect">
            <a:avLst/>
          </a:prstGeom>
          <a:noFill/>
          <a:ln>
            <a:noFill/>
          </a:ln>
        </p:spPr>
      </p:pic>
      <p:sp>
        <p:nvSpPr>
          <p:cNvPr id="281" name="Google Shape;281;p27"/>
          <p:cNvSpPr txBox="1"/>
          <p:nvPr>
            <p:ph idx="12" type="sldNum"/>
          </p:nvPr>
        </p:nvSpPr>
        <p:spPr>
          <a:xfrm>
            <a:off x="8472458" y="4663217"/>
            <a:ext cx="548700" cy="393600"/>
          </a:xfrm>
          <a:prstGeom prst="rect">
            <a:avLst/>
          </a:prstGeom>
          <a:ln cap="flat" cmpd="sng" w="9525">
            <a:solidFill>
              <a:schemeClr val="lt1"/>
            </a:solidFill>
            <a:prstDash val="solid"/>
            <a:round/>
            <a:headEnd len="sm" w="sm" type="none"/>
            <a:tailEnd len="sm" w="sm" type="none"/>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5" name="Shape 285"/>
        <p:cNvGrpSpPr/>
        <p:nvPr/>
      </p:nvGrpSpPr>
      <p:grpSpPr>
        <a:xfrm>
          <a:off x="0" y="0"/>
          <a:ext cx="0" cy="0"/>
          <a:chOff x="0" y="0"/>
          <a:chExt cx="0" cy="0"/>
        </a:xfrm>
      </p:grpSpPr>
      <p:sp>
        <p:nvSpPr>
          <p:cNvPr id="286" name="Google Shape;286;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SMAP Data</a:t>
            </a:r>
            <a:endParaRPr>
              <a:solidFill>
                <a:schemeClr val="dk1"/>
              </a:solidFill>
            </a:endParaRPr>
          </a:p>
        </p:txBody>
      </p:sp>
      <p:pic>
        <p:nvPicPr>
          <p:cNvPr id="287" name="Google Shape;287;p28"/>
          <p:cNvPicPr preferRelativeResize="0"/>
          <p:nvPr/>
        </p:nvPicPr>
        <p:blipFill>
          <a:blip r:embed="rId3">
            <a:alphaModFix/>
          </a:blip>
          <a:stretch>
            <a:fillRect/>
          </a:stretch>
        </p:blipFill>
        <p:spPr>
          <a:xfrm>
            <a:off x="1994226" y="2861900"/>
            <a:ext cx="5155551" cy="2084950"/>
          </a:xfrm>
          <a:prstGeom prst="rect">
            <a:avLst/>
          </a:prstGeom>
          <a:noFill/>
          <a:ln>
            <a:noFill/>
          </a:ln>
        </p:spPr>
      </p:pic>
      <p:pic>
        <p:nvPicPr>
          <p:cNvPr id="288" name="Google Shape;288;p28"/>
          <p:cNvPicPr preferRelativeResize="0"/>
          <p:nvPr/>
        </p:nvPicPr>
        <p:blipFill>
          <a:blip r:embed="rId4">
            <a:alphaModFix/>
          </a:blip>
          <a:stretch>
            <a:fillRect/>
          </a:stretch>
        </p:blipFill>
        <p:spPr>
          <a:xfrm>
            <a:off x="2285846" y="1307846"/>
            <a:ext cx="1555950" cy="1542575"/>
          </a:xfrm>
          <a:prstGeom prst="rect">
            <a:avLst/>
          </a:prstGeom>
          <a:noFill/>
          <a:ln>
            <a:noFill/>
          </a:ln>
        </p:spPr>
      </p:pic>
      <p:pic>
        <p:nvPicPr>
          <p:cNvPr id="289" name="Google Shape;289;p28"/>
          <p:cNvPicPr preferRelativeResize="0"/>
          <p:nvPr/>
        </p:nvPicPr>
        <p:blipFill>
          <a:blip r:embed="rId5">
            <a:alphaModFix/>
          </a:blip>
          <a:stretch>
            <a:fillRect/>
          </a:stretch>
        </p:blipFill>
        <p:spPr>
          <a:xfrm>
            <a:off x="4571996" y="1203121"/>
            <a:ext cx="2122550" cy="1490300"/>
          </a:xfrm>
          <a:prstGeom prst="rect">
            <a:avLst/>
          </a:prstGeom>
          <a:noFill/>
          <a:ln>
            <a:noFill/>
          </a:ln>
        </p:spPr>
      </p:pic>
      <p:sp>
        <p:nvSpPr>
          <p:cNvPr id="290" name="Google Shape;290;p28"/>
          <p:cNvSpPr txBox="1"/>
          <p:nvPr/>
        </p:nvSpPr>
        <p:spPr>
          <a:xfrm>
            <a:off x="4611425" y="907650"/>
            <a:ext cx="165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Fresno, CA</a:t>
            </a:r>
            <a:endParaRPr>
              <a:latin typeface="Lato"/>
              <a:ea typeface="Lato"/>
              <a:cs typeface="Lato"/>
              <a:sym typeface="Lato"/>
            </a:endParaRPr>
          </a:p>
        </p:txBody>
      </p:sp>
      <p:sp>
        <p:nvSpPr>
          <p:cNvPr id="291" name="Google Shape;291;p28"/>
          <p:cNvSpPr txBox="1"/>
          <p:nvPr/>
        </p:nvSpPr>
        <p:spPr>
          <a:xfrm>
            <a:off x="2285850" y="896175"/>
            <a:ext cx="165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SE CONUS Region</a:t>
            </a:r>
            <a:endParaRPr>
              <a:latin typeface="Lato"/>
              <a:ea typeface="Lato"/>
              <a:cs typeface="Lato"/>
              <a:sym typeface="Lato"/>
            </a:endParaRPr>
          </a:p>
        </p:txBody>
      </p:sp>
      <p:sp>
        <p:nvSpPr>
          <p:cNvPr id="292" name="Google Shape;292;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Current Step Summary</a:t>
            </a:r>
            <a:endParaRPr/>
          </a:p>
        </p:txBody>
      </p:sp>
      <p:sp>
        <p:nvSpPr>
          <p:cNvPr id="298" name="Google Shape;298;p2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i="1"/>
          </a:p>
          <a:p>
            <a:pPr indent="0" lvl="0" marL="0" rtl="0" algn="l">
              <a:spcBef>
                <a:spcPts val="1200"/>
              </a:spcBef>
              <a:spcAft>
                <a:spcPts val="0"/>
              </a:spcAft>
              <a:buNone/>
            </a:pPr>
            <a:r>
              <a:t/>
            </a:r>
            <a:endParaRPr i="1"/>
          </a:p>
          <a:p>
            <a:pPr indent="0" lvl="0" marL="0" rtl="0" algn="l">
              <a:spcBef>
                <a:spcPts val="1200"/>
              </a:spcBef>
              <a:spcAft>
                <a:spcPts val="1200"/>
              </a:spcAft>
              <a:buNone/>
            </a:pPr>
            <a:r>
              <a:t/>
            </a:r>
            <a:endParaRPr/>
          </a:p>
        </p:txBody>
      </p:sp>
      <p:sp>
        <p:nvSpPr>
          <p:cNvPr id="299" name="Google Shape;299;p29"/>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Progress</a:t>
            </a:r>
            <a:endParaRPr sz="1400"/>
          </a:p>
          <a:p>
            <a:pPr indent="-317500" lvl="1" marL="914400" rtl="0" algn="l">
              <a:spcBef>
                <a:spcPts val="0"/>
              </a:spcBef>
              <a:spcAft>
                <a:spcPts val="0"/>
              </a:spcAft>
              <a:buSzPts val="1400"/>
              <a:buChar char="○"/>
            </a:pPr>
            <a:r>
              <a:rPr lang="en" sz="1400"/>
              <a:t>Data processing</a:t>
            </a:r>
            <a:endParaRPr sz="1400"/>
          </a:p>
          <a:p>
            <a:pPr indent="-317500" lvl="2" marL="1371600" rtl="0" algn="l">
              <a:spcBef>
                <a:spcPts val="0"/>
              </a:spcBef>
              <a:spcAft>
                <a:spcPts val="0"/>
              </a:spcAft>
              <a:buSzPts val="1400"/>
              <a:buChar char="■"/>
            </a:pPr>
            <a:r>
              <a:rPr lang="en" sz="1400"/>
              <a:t>Datasets accessed, accounts </a:t>
            </a:r>
            <a:r>
              <a:rPr lang="en" sz="1400"/>
              <a:t>created, samples sourced</a:t>
            </a:r>
            <a:endParaRPr sz="1400"/>
          </a:p>
          <a:p>
            <a:pPr indent="-317500" lvl="2" marL="1371600" rtl="0" algn="l">
              <a:spcBef>
                <a:spcPts val="0"/>
              </a:spcBef>
              <a:spcAft>
                <a:spcPts val="0"/>
              </a:spcAft>
              <a:buSzPts val="1400"/>
              <a:buChar char="■"/>
            </a:pPr>
            <a:r>
              <a:rPr lang="en" sz="1400"/>
              <a:t>Splicing data together has begun</a:t>
            </a:r>
            <a:endParaRPr sz="1400"/>
          </a:p>
          <a:p>
            <a:pPr indent="-317500" lvl="1" marL="914400" rtl="0" algn="l">
              <a:spcBef>
                <a:spcPts val="0"/>
              </a:spcBef>
              <a:spcAft>
                <a:spcPts val="0"/>
              </a:spcAft>
              <a:buSzPts val="1400"/>
              <a:buChar char="○"/>
            </a:pPr>
            <a:r>
              <a:rPr lang="en" sz="1400"/>
              <a:t>Flushed</a:t>
            </a:r>
            <a:r>
              <a:rPr lang="en" sz="1400"/>
              <a:t> out first step of literature review</a:t>
            </a:r>
            <a:endParaRPr sz="1400"/>
          </a:p>
          <a:p>
            <a:pPr indent="-317500" lvl="0" marL="457200" rtl="0" algn="l">
              <a:spcBef>
                <a:spcPts val="0"/>
              </a:spcBef>
              <a:spcAft>
                <a:spcPts val="0"/>
              </a:spcAft>
              <a:buSzPts val="1400"/>
              <a:buChar char="●"/>
            </a:pPr>
            <a:r>
              <a:rPr lang="en" sz="1400"/>
              <a:t>Obstacles</a:t>
            </a:r>
            <a:endParaRPr sz="1400"/>
          </a:p>
          <a:p>
            <a:pPr indent="-317500" lvl="1" marL="914400" rtl="0" algn="l">
              <a:spcBef>
                <a:spcPts val="0"/>
              </a:spcBef>
              <a:spcAft>
                <a:spcPts val="0"/>
              </a:spcAft>
              <a:buSzPts val="1400"/>
              <a:buChar char="○"/>
            </a:pPr>
            <a:r>
              <a:rPr lang="en" sz="1400"/>
              <a:t>Finding proper actionable variables as independent variables, in corresponding time and scale</a:t>
            </a:r>
            <a:endParaRPr sz="1400"/>
          </a:p>
          <a:p>
            <a:pPr indent="-317500" lvl="2" marL="1371600" rtl="0" algn="l">
              <a:spcBef>
                <a:spcPts val="0"/>
              </a:spcBef>
              <a:spcAft>
                <a:spcPts val="0"/>
              </a:spcAft>
              <a:buSzPts val="1400"/>
              <a:buChar char="■"/>
            </a:pPr>
            <a:r>
              <a:rPr lang="en" sz="1400"/>
              <a:t>E.g. Urbanization, land usage, </a:t>
            </a:r>
            <a:r>
              <a:rPr lang="en" sz="1400"/>
              <a:t>greenhouse</a:t>
            </a:r>
            <a:r>
              <a:rPr lang="en" sz="1400"/>
              <a:t> gases</a:t>
            </a:r>
            <a:endParaRPr sz="1400"/>
          </a:p>
          <a:p>
            <a:pPr indent="-317500" lvl="2" marL="1371600" rtl="0" algn="l">
              <a:spcBef>
                <a:spcPts val="0"/>
              </a:spcBef>
              <a:spcAft>
                <a:spcPts val="0"/>
              </a:spcAft>
              <a:buSzPts val="1400"/>
              <a:buChar char="■"/>
            </a:pPr>
            <a:r>
              <a:rPr lang="en" sz="1400"/>
              <a:t>Splicing together different types of data as features</a:t>
            </a:r>
            <a:endParaRPr sz="1400"/>
          </a:p>
          <a:p>
            <a:pPr indent="-317500" lvl="1" marL="914400" rtl="0" algn="l">
              <a:spcBef>
                <a:spcPts val="0"/>
              </a:spcBef>
              <a:spcAft>
                <a:spcPts val="0"/>
              </a:spcAft>
              <a:buSzPts val="1400"/>
              <a:buChar char="○"/>
            </a:pPr>
            <a:r>
              <a:rPr lang="en" sz="1400"/>
              <a:t>Bad request on satellite data as well as mapping of </a:t>
            </a:r>
            <a:r>
              <a:rPr lang="en" sz="1400"/>
              <a:t>satellite</a:t>
            </a:r>
            <a:r>
              <a:rPr lang="en" sz="1400"/>
              <a:t> data to counties</a:t>
            </a:r>
            <a:endParaRPr sz="1400"/>
          </a:p>
          <a:p>
            <a:pPr indent="-317500" lvl="1" marL="914400" rtl="0" algn="l">
              <a:spcBef>
                <a:spcPts val="0"/>
              </a:spcBef>
              <a:spcAft>
                <a:spcPts val="0"/>
              </a:spcAft>
              <a:buSzPts val="1400"/>
              <a:buChar char="○"/>
            </a:pPr>
            <a:r>
              <a:rPr lang="en" sz="1400"/>
              <a:t>Masking of satellite data</a:t>
            </a:r>
            <a:endParaRPr sz="1400"/>
          </a:p>
          <a:p>
            <a:pPr indent="0" lvl="0" marL="0" rtl="0" algn="l">
              <a:spcBef>
                <a:spcPts val="1200"/>
              </a:spcBef>
              <a:spcAft>
                <a:spcPts val="1200"/>
              </a:spcAft>
              <a:buNone/>
            </a:pPr>
            <a:r>
              <a:t/>
            </a:r>
            <a:endParaRPr sz="1400"/>
          </a:p>
        </p:txBody>
      </p:sp>
      <p:sp>
        <p:nvSpPr>
          <p:cNvPr id="300" name="Google Shape;300;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Next Step</a:t>
            </a:r>
            <a:endParaRPr/>
          </a:p>
        </p:txBody>
      </p:sp>
      <p:sp>
        <p:nvSpPr>
          <p:cNvPr id="306" name="Google Shape;306;p3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i="1"/>
          </a:p>
          <a:p>
            <a:pPr indent="0" lvl="0" marL="0" rtl="0" algn="l">
              <a:spcBef>
                <a:spcPts val="1200"/>
              </a:spcBef>
              <a:spcAft>
                <a:spcPts val="0"/>
              </a:spcAft>
              <a:buNone/>
            </a:pPr>
            <a:r>
              <a:t/>
            </a:r>
            <a:endParaRPr i="1"/>
          </a:p>
          <a:p>
            <a:pPr indent="0" lvl="0" marL="0" rtl="0" algn="l">
              <a:spcBef>
                <a:spcPts val="1200"/>
              </a:spcBef>
              <a:spcAft>
                <a:spcPts val="1200"/>
              </a:spcAft>
              <a:buNone/>
            </a:pPr>
            <a:r>
              <a:t/>
            </a:r>
            <a:endParaRPr/>
          </a:p>
        </p:txBody>
      </p:sp>
      <p:sp>
        <p:nvSpPr>
          <p:cNvPr id="307" name="Google Shape;307;p30"/>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Data</a:t>
            </a:r>
            <a:endParaRPr sz="1400"/>
          </a:p>
          <a:p>
            <a:pPr indent="-317500" lvl="1" marL="914400" rtl="0" algn="l">
              <a:spcBef>
                <a:spcPts val="0"/>
              </a:spcBef>
              <a:spcAft>
                <a:spcPts val="0"/>
              </a:spcAft>
              <a:buSzPts val="1400"/>
              <a:buChar char="○"/>
            </a:pPr>
            <a:r>
              <a:rPr lang="en" sz="1400"/>
              <a:t>Finishing up data processing next week, before spring recess</a:t>
            </a:r>
            <a:endParaRPr sz="1400"/>
          </a:p>
          <a:p>
            <a:pPr indent="-317500" lvl="1" marL="914400" rtl="0" algn="l">
              <a:spcBef>
                <a:spcPts val="0"/>
              </a:spcBef>
              <a:spcAft>
                <a:spcPts val="0"/>
              </a:spcAft>
              <a:buSzPts val="1400"/>
              <a:buChar char="○"/>
            </a:pPr>
            <a:r>
              <a:rPr lang="en" sz="1400"/>
              <a:t>Downloading applicable data sources</a:t>
            </a:r>
            <a:endParaRPr sz="1400"/>
          </a:p>
          <a:p>
            <a:pPr indent="-317500" lvl="1" marL="914400" rtl="0" algn="l">
              <a:spcBef>
                <a:spcPts val="0"/>
              </a:spcBef>
              <a:spcAft>
                <a:spcPts val="0"/>
              </a:spcAft>
              <a:buSzPts val="1400"/>
              <a:buChar char="○"/>
            </a:pPr>
            <a:r>
              <a:rPr lang="en" sz="1400"/>
              <a:t>Potentially storing data on AWS buckets for easy access	</a:t>
            </a:r>
            <a:endParaRPr sz="1400"/>
          </a:p>
          <a:p>
            <a:pPr indent="-317500" lvl="0" marL="457200" rtl="0" algn="l">
              <a:spcBef>
                <a:spcPts val="0"/>
              </a:spcBef>
              <a:spcAft>
                <a:spcPts val="0"/>
              </a:spcAft>
              <a:buSzPts val="1400"/>
              <a:buChar char="●"/>
            </a:pPr>
            <a:r>
              <a:rPr lang="en" sz="1400"/>
              <a:t>Model</a:t>
            </a:r>
            <a:endParaRPr sz="1400"/>
          </a:p>
          <a:p>
            <a:pPr indent="-317500" lvl="1" marL="914400" rtl="0" algn="l">
              <a:spcBef>
                <a:spcPts val="0"/>
              </a:spcBef>
              <a:spcAft>
                <a:spcPts val="0"/>
              </a:spcAft>
              <a:buSzPts val="1400"/>
              <a:buChar char="○"/>
            </a:pPr>
            <a:r>
              <a:rPr lang="en" sz="1400"/>
              <a:t>Baseline statistical model: time series on Y itself  </a:t>
            </a:r>
            <a:endParaRPr sz="1400"/>
          </a:p>
          <a:p>
            <a:pPr indent="-317500" lvl="2" marL="1371600" rtl="0" algn="l">
              <a:spcBef>
                <a:spcPts val="0"/>
              </a:spcBef>
              <a:spcAft>
                <a:spcPts val="0"/>
              </a:spcAft>
              <a:buSzPts val="1400"/>
              <a:buChar char="■"/>
            </a:pPr>
            <a:r>
              <a:rPr lang="en" sz="1400"/>
              <a:t>Simple time series?? Start from 1-week, 2-week, 4-week etc..</a:t>
            </a:r>
            <a:endParaRPr sz="1400"/>
          </a:p>
          <a:p>
            <a:pPr indent="-317500" lvl="2" marL="1371600" rtl="0" algn="l">
              <a:spcBef>
                <a:spcPts val="0"/>
              </a:spcBef>
              <a:spcAft>
                <a:spcPts val="0"/>
              </a:spcAft>
              <a:buSzPts val="1400"/>
              <a:buChar char="■"/>
            </a:pPr>
            <a:r>
              <a:rPr lang="en" sz="1400"/>
              <a:t>Feature analysis</a:t>
            </a:r>
            <a:endParaRPr sz="1400"/>
          </a:p>
          <a:p>
            <a:pPr indent="-317500" lvl="1" marL="914400" rtl="0" algn="l">
              <a:spcBef>
                <a:spcPts val="0"/>
              </a:spcBef>
              <a:spcAft>
                <a:spcPts val="0"/>
              </a:spcAft>
              <a:buSzPts val="1400"/>
              <a:buChar char="○"/>
            </a:pPr>
            <a:r>
              <a:rPr lang="en" sz="1400"/>
              <a:t>Advanced model: </a:t>
            </a:r>
            <a:endParaRPr sz="1400"/>
          </a:p>
          <a:p>
            <a:pPr indent="-317500" lvl="2" marL="1371600" rtl="0" algn="l">
              <a:spcBef>
                <a:spcPts val="0"/>
              </a:spcBef>
              <a:spcAft>
                <a:spcPts val="0"/>
              </a:spcAft>
              <a:buSzPts val="1400"/>
              <a:buChar char="■"/>
            </a:pPr>
            <a:r>
              <a:rPr lang="en" sz="1400"/>
              <a:t>#1：</a:t>
            </a:r>
            <a:r>
              <a:rPr lang="en" sz="1400"/>
              <a:t>time series with multiple X variables</a:t>
            </a:r>
            <a:endParaRPr sz="1400"/>
          </a:p>
          <a:p>
            <a:pPr indent="-317500" lvl="2" marL="1371600" rtl="0" algn="l">
              <a:spcBef>
                <a:spcPts val="0"/>
              </a:spcBef>
              <a:spcAft>
                <a:spcPts val="0"/>
              </a:spcAft>
              <a:buSzPts val="1400"/>
              <a:buChar char="■"/>
            </a:pPr>
            <a:r>
              <a:rPr lang="en" sz="1400"/>
              <a:t>#2：</a:t>
            </a:r>
            <a:r>
              <a:rPr lang="en" sz="1400"/>
              <a:t>with satellite images</a:t>
            </a:r>
            <a:endParaRPr sz="1400"/>
          </a:p>
          <a:p>
            <a:pPr indent="-317500" lvl="2" marL="1371600" rtl="0" algn="l">
              <a:spcBef>
                <a:spcPts val="0"/>
              </a:spcBef>
              <a:spcAft>
                <a:spcPts val="0"/>
              </a:spcAft>
              <a:buSzPts val="1400"/>
              <a:buChar char="■"/>
            </a:pPr>
            <a:r>
              <a:rPr lang="en" sz="1400"/>
              <a:t>#3:    neural network type of approach (such as predicting SMAP values from satellite images with GAN like Pix2Pix)</a:t>
            </a:r>
            <a:endParaRPr sz="1400"/>
          </a:p>
          <a:p>
            <a:pPr indent="0" lvl="0" marL="0" rtl="0" algn="l">
              <a:spcBef>
                <a:spcPts val="1200"/>
              </a:spcBef>
              <a:spcAft>
                <a:spcPts val="1200"/>
              </a:spcAft>
              <a:buNone/>
            </a:pPr>
            <a:r>
              <a:t/>
            </a:r>
            <a:endParaRPr/>
          </a:p>
        </p:txBody>
      </p:sp>
      <p:sp>
        <p:nvSpPr>
          <p:cNvPr id="308" name="Google Shape;308;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1"/>
          <p:cNvSpPr txBox="1"/>
          <p:nvPr>
            <p:ph type="title"/>
          </p:nvPr>
        </p:nvSpPr>
        <p:spPr>
          <a:xfrm>
            <a:off x="1297500" y="21147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Table of contents</a:t>
            </a:r>
            <a:endParaRPr/>
          </a:p>
        </p:txBody>
      </p:sp>
      <p:sp>
        <p:nvSpPr>
          <p:cNvPr id="140" name="Google Shape;140;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317500" lvl="0" marL="457200" rtl="0" algn="l">
              <a:spcBef>
                <a:spcPts val="0"/>
              </a:spcBef>
              <a:spcAft>
                <a:spcPts val="0"/>
              </a:spcAft>
              <a:buSzPts val="1400"/>
              <a:buChar char="-"/>
            </a:pPr>
            <a:r>
              <a:rPr lang="en" sz="1400"/>
              <a:t>Problem statement, Motivation &amp; Background</a:t>
            </a:r>
            <a:endParaRPr sz="1400"/>
          </a:p>
          <a:p>
            <a:pPr indent="-317500" lvl="0" marL="457200" rtl="0" algn="l">
              <a:spcBef>
                <a:spcPts val="0"/>
              </a:spcBef>
              <a:spcAft>
                <a:spcPts val="0"/>
              </a:spcAft>
              <a:buSzPts val="1400"/>
              <a:buChar char="-"/>
            </a:pPr>
            <a:r>
              <a:rPr lang="en" sz="1400"/>
              <a:t>Scope of Work, R</a:t>
            </a:r>
            <a:r>
              <a:rPr lang="en" sz="1400"/>
              <a:t>elevant knowledge &amp; Literature review </a:t>
            </a:r>
            <a:endParaRPr sz="1400"/>
          </a:p>
          <a:p>
            <a:pPr indent="-317500" lvl="0" marL="457200" rtl="0" algn="l">
              <a:spcBef>
                <a:spcPts val="0"/>
              </a:spcBef>
              <a:spcAft>
                <a:spcPts val="0"/>
              </a:spcAft>
              <a:buSzPts val="1400"/>
              <a:buChar char="-"/>
            </a:pPr>
            <a:r>
              <a:rPr lang="en" sz="1400"/>
              <a:t>Summary of Team and Collaboration Infrastructure </a:t>
            </a:r>
            <a:endParaRPr sz="1400"/>
          </a:p>
          <a:p>
            <a:pPr indent="-317500" lvl="0" marL="457200" rtl="0" algn="l">
              <a:spcBef>
                <a:spcPts val="0"/>
              </a:spcBef>
              <a:spcAft>
                <a:spcPts val="0"/>
              </a:spcAft>
              <a:buSzPts val="1400"/>
              <a:buChar char="-"/>
            </a:pPr>
            <a:r>
              <a:rPr lang="en" sz="1400"/>
              <a:t>Data Processing</a:t>
            </a:r>
            <a:endParaRPr sz="1400"/>
          </a:p>
          <a:p>
            <a:pPr indent="-317500" lvl="1" marL="914400" rtl="0" algn="l">
              <a:spcBef>
                <a:spcPts val="0"/>
              </a:spcBef>
              <a:spcAft>
                <a:spcPts val="0"/>
              </a:spcAft>
              <a:buSzPts val="1400"/>
              <a:buChar char="-"/>
            </a:pPr>
            <a:r>
              <a:rPr lang="en" sz="1400"/>
              <a:t>USDM</a:t>
            </a:r>
            <a:endParaRPr sz="1400"/>
          </a:p>
          <a:p>
            <a:pPr indent="-317500" lvl="1" marL="914400" rtl="0" algn="l">
              <a:spcBef>
                <a:spcPts val="0"/>
              </a:spcBef>
              <a:spcAft>
                <a:spcPts val="0"/>
              </a:spcAft>
              <a:buSzPts val="1400"/>
              <a:buChar char="-"/>
            </a:pPr>
            <a:r>
              <a:rPr lang="en" sz="1400"/>
              <a:t>Satellite Images</a:t>
            </a:r>
            <a:endParaRPr sz="1400"/>
          </a:p>
          <a:p>
            <a:pPr indent="-317500" lvl="1" marL="914400" rtl="0" algn="l">
              <a:spcBef>
                <a:spcPts val="0"/>
              </a:spcBef>
              <a:spcAft>
                <a:spcPts val="0"/>
              </a:spcAft>
              <a:buSzPts val="1400"/>
              <a:buChar char="-"/>
            </a:pPr>
            <a:r>
              <a:rPr lang="en" sz="1400"/>
              <a:t>SET </a:t>
            </a:r>
            <a:endParaRPr sz="1400"/>
          </a:p>
          <a:p>
            <a:pPr indent="-317500" lvl="1" marL="914400" rtl="0" algn="l">
              <a:spcBef>
                <a:spcPts val="0"/>
              </a:spcBef>
              <a:spcAft>
                <a:spcPts val="0"/>
              </a:spcAft>
              <a:buSzPts val="1400"/>
              <a:buChar char="-"/>
            </a:pPr>
            <a:r>
              <a:rPr lang="en" sz="1400"/>
              <a:t>SMAP</a:t>
            </a:r>
            <a:endParaRPr sz="1400"/>
          </a:p>
          <a:p>
            <a:pPr indent="-317500" lvl="0" marL="457200" rtl="0" algn="l">
              <a:spcBef>
                <a:spcPts val="0"/>
              </a:spcBef>
              <a:spcAft>
                <a:spcPts val="0"/>
              </a:spcAft>
              <a:buSzPts val="1400"/>
              <a:buChar char="-"/>
            </a:pPr>
            <a:r>
              <a:rPr lang="en" sz="1400"/>
              <a:t>Summary and Next Step</a:t>
            </a:r>
            <a:endParaRPr sz="14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41" name="Google Shape;141;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statement</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Problem statement: </a:t>
            </a:r>
            <a:endParaRPr sz="1400"/>
          </a:p>
          <a:p>
            <a:pPr indent="-317500" lvl="0" marL="457200" rtl="0" algn="l">
              <a:spcBef>
                <a:spcPts val="1200"/>
              </a:spcBef>
              <a:spcAft>
                <a:spcPts val="0"/>
              </a:spcAft>
              <a:buSzPts val="1400"/>
              <a:buChar char="-"/>
            </a:pPr>
            <a:r>
              <a:rPr lang="en" sz="1400"/>
              <a:t>A machine learning model for long-term drought prediction in the continental U.S.</a:t>
            </a:r>
            <a:endParaRPr sz="1400"/>
          </a:p>
          <a:p>
            <a:pPr indent="0" lvl="0" marL="457200" rtl="0" algn="l">
              <a:spcBef>
                <a:spcPts val="1200"/>
              </a:spcBef>
              <a:spcAft>
                <a:spcPts val="0"/>
              </a:spcAft>
              <a:buNone/>
            </a:pPr>
            <a:r>
              <a:t/>
            </a:r>
            <a:endParaRPr sz="1400"/>
          </a:p>
          <a:p>
            <a:pPr indent="0" lvl="0" marL="0" rtl="0" algn="l">
              <a:spcBef>
                <a:spcPts val="1200"/>
              </a:spcBef>
              <a:spcAft>
                <a:spcPts val="0"/>
              </a:spcAft>
              <a:buNone/>
            </a:pPr>
            <a:r>
              <a:rPr lang="en" sz="1400"/>
              <a:t>Motivation &amp; </a:t>
            </a:r>
            <a:r>
              <a:rPr lang="en" sz="1400"/>
              <a:t>Background</a:t>
            </a:r>
            <a:r>
              <a:rPr lang="en" sz="1400"/>
              <a:t>: </a:t>
            </a:r>
            <a:endParaRPr sz="1400"/>
          </a:p>
          <a:p>
            <a:pPr indent="-317500" lvl="0" marL="457200" rtl="0" algn="l">
              <a:spcBef>
                <a:spcPts val="1200"/>
              </a:spcBef>
              <a:spcAft>
                <a:spcPts val="0"/>
              </a:spcAft>
              <a:buSzPts val="1400"/>
              <a:buChar char="-"/>
            </a:pPr>
            <a:r>
              <a:rPr lang="en" sz="1400"/>
              <a:t>Drought is by far the most costly natural disaster that can lead to widespread impacts</a:t>
            </a:r>
            <a:endParaRPr/>
          </a:p>
        </p:txBody>
      </p:sp>
      <p:sp>
        <p:nvSpPr>
          <p:cNvPr id="148" name="Google Shape;148;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Scope of Work</a:t>
            </a:r>
            <a:endParaRPr/>
          </a:p>
        </p:txBody>
      </p:sp>
      <p:sp>
        <p:nvSpPr>
          <p:cNvPr id="154" name="Google Shape;154;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Not focusing on: </a:t>
            </a:r>
            <a:endParaRPr sz="1400"/>
          </a:p>
          <a:p>
            <a:pPr indent="-317500" lvl="0" marL="457200" rtl="0" algn="l">
              <a:spcBef>
                <a:spcPts val="1200"/>
              </a:spcBef>
              <a:spcAft>
                <a:spcPts val="0"/>
              </a:spcAft>
              <a:buSzPts val="1400"/>
              <a:buChar char="-"/>
            </a:pPr>
            <a:r>
              <a:rPr lang="en" sz="1400"/>
              <a:t>Short term weather forecasting</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rPr lang="en" sz="1400"/>
              <a:t>We are</a:t>
            </a:r>
            <a:r>
              <a:rPr lang="en" sz="1400"/>
              <a:t> focusing on: </a:t>
            </a:r>
            <a:endParaRPr sz="1400"/>
          </a:p>
          <a:p>
            <a:pPr indent="-317500" lvl="0" marL="457200" rtl="0" algn="l">
              <a:spcBef>
                <a:spcPts val="1200"/>
              </a:spcBef>
              <a:spcAft>
                <a:spcPts val="0"/>
              </a:spcAft>
              <a:buSzPts val="1400"/>
              <a:buChar char="-"/>
            </a:pPr>
            <a:r>
              <a:rPr lang="en" sz="1400"/>
              <a:t>Long term/intertemporal drought prediction</a:t>
            </a:r>
            <a:endParaRPr sz="1400"/>
          </a:p>
          <a:p>
            <a:pPr indent="0" lvl="0" marL="0" rtl="0" algn="l">
              <a:spcBef>
                <a:spcPts val="1200"/>
              </a:spcBef>
              <a:spcAft>
                <a:spcPts val="1200"/>
              </a:spcAft>
              <a:buNone/>
            </a:pPr>
            <a:r>
              <a:t/>
            </a:r>
            <a:endParaRPr/>
          </a:p>
        </p:txBody>
      </p:sp>
      <p:sp>
        <p:nvSpPr>
          <p:cNvPr id="155" name="Google Shape;155;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Relevant knowledge &amp; Literature review </a:t>
            </a:r>
            <a:endParaRPr/>
          </a:p>
        </p:txBody>
      </p:sp>
      <p:sp>
        <p:nvSpPr>
          <p:cNvPr id="161" name="Google Shape;161;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400"/>
              <a:t>What justifies our black box machine learning model?</a:t>
            </a:r>
            <a:endParaRPr b="1" sz="1400"/>
          </a:p>
          <a:p>
            <a:pPr indent="0" lvl="0" marL="0" rtl="0" algn="l">
              <a:spcBef>
                <a:spcPts val="1200"/>
              </a:spcBef>
              <a:spcAft>
                <a:spcPts val="0"/>
              </a:spcAft>
              <a:buNone/>
            </a:pPr>
            <a:r>
              <a:rPr b="1" lang="en" sz="1400"/>
              <a:t>Drought: </a:t>
            </a:r>
            <a:endParaRPr b="1" sz="1400"/>
          </a:p>
          <a:p>
            <a:pPr indent="-317500" lvl="0" marL="457200" rtl="0" algn="l">
              <a:spcBef>
                <a:spcPts val="1200"/>
              </a:spcBef>
              <a:spcAft>
                <a:spcPts val="0"/>
              </a:spcAft>
              <a:buSzPts val="1400"/>
              <a:buChar char="-"/>
            </a:pPr>
            <a:r>
              <a:rPr lang="en" sz="1400"/>
              <a:t>C</a:t>
            </a:r>
            <a:r>
              <a:rPr lang="en" sz="1400"/>
              <a:t>omplex causal mechanisms and ambiguous signals</a:t>
            </a:r>
            <a:endParaRPr sz="1400"/>
          </a:p>
          <a:p>
            <a:pPr indent="0" lvl="0" marL="914400" rtl="0" algn="l">
              <a:spcBef>
                <a:spcPts val="1200"/>
              </a:spcBef>
              <a:spcAft>
                <a:spcPts val="0"/>
              </a:spcAft>
              <a:buNone/>
            </a:pPr>
            <a:r>
              <a:rPr lang="en" sz="1400"/>
              <a:t>Ault </a:t>
            </a:r>
            <a:r>
              <a:rPr i="1" lang="en" sz="1400"/>
              <a:t>(Science, 2020),</a:t>
            </a:r>
            <a:r>
              <a:rPr lang="en" sz="1400"/>
              <a:t> On the essentials of drought in a changing climate</a:t>
            </a:r>
            <a:endParaRPr sz="1400"/>
          </a:p>
          <a:p>
            <a:pPr indent="0" lvl="0" marL="0" rtl="0" algn="l">
              <a:spcBef>
                <a:spcPts val="1200"/>
              </a:spcBef>
              <a:spcAft>
                <a:spcPts val="0"/>
              </a:spcAft>
              <a:buNone/>
            </a:pPr>
            <a:r>
              <a:rPr b="1" lang="en" sz="1400"/>
              <a:t>Long term weather prediction: </a:t>
            </a:r>
            <a:endParaRPr b="1" sz="1400"/>
          </a:p>
          <a:p>
            <a:pPr indent="-317500" lvl="0" marL="457200" rtl="0" algn="l">
              <a:spcBef>
                <a:spcPts val="1200"/>
              </a:spcBef>
              <a:spcAft>
                <a:spcPts val="0"/>
              </a:spcAft>
              <a:buSzPts val="1400"/>
              <a:buChar char="-"/>
            </a:pPr>
            <a:r>
              <a:rPr lang="en" sz="1400"/>
              <a:t>No reliable approach as been developed</a:t>
            </a:r>
            <a:endParaRPr i="1" sz="1400"/>
          </a:p>
          <a:p>
            <a:pPr indent="0" lvl="0" marL="914400" rtl="0" algn="l">
              <a:spcBef>
                <a:spcPts val="1200"/>
              </a:spcBef>
              <a:spcAft>
                <a:spcPts val="1200"/>
              </a:spcAft>
              <a:buNone/>
            </a:pPr>
            <a:r>
              <a:rPr lang="en" sz="1400"/>
              <a:t>Livneh </a:t>
            </a:r>
            <a:r>
              <a:rPr i="1" lang="en" sz="1400"/>
              <a:t>(Nature, 2020), </a:t>
            </a:r>
            <a:r>
              <a:rPr lang="en" sz="1400"/>
              <a:t>Drought less predictable under declining future snowpack</a:t>
            </a:r>
            <a:endParaRPr/>
          </a:p>
        </p:txBody>
      </p:sp>
      <p:sp>
        <p:nvSpPr>
          <p:cNvPr id="162" name="Google Shape;162;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Team and Work Structure</a:t>
            </a:r>
            <a:endParaRPr/>
          </a:p>
        </p:txBody>
      </p:sp>
      <p:graphicFrame>
        <p:nvGraphicFramePr>
          <p:cNvPr id="168" name="Google Shape;168;p18"/>
          <p:cNvGraphicFramePr/>
          <p:nvPr/>
        </p:nvGraphicFramePr>
        <p:xfrm>
          <a:off x="952500" y="1730425"/>
          <a:ext cx="3000000" cy="3000000"/>
        </p:xfrm>
        <a:graphic>
          <a:graphicData uri="http://schemas.openxmlformats.org/drawingml/2006/table">
            <a:tbl>
              <a:tblPr>
                <a:noFill/>
                <a:tableStyleId>{9DB5D7FE-254C-4967-95B2-7FD7F20AD958}</a:tableStyleId>
              </a:tblPr>
              <a:tblGrid>
                <a:gridCol w="1447800"/>
                <a:gridCol w="1447800"/>
                <a:gridCol w="1447800"/>
                <a:gridCol w="1447800"/>
                <a:gridCol w="1447800"/>
              </a:tblGrid>
              <a:tr h="381000">
                <a:tc>
                  <a:txBody>
                    <a:bodyPr/>
                    <a:lstStyle/>
                    <a:p>
                      <a:pPr indent="0" lvl="0" marL="0" rtl="0" algn="l">
                        <a:spcBef>
                          <a:spcPts val="0"/>
                        </a:spcBef>
                        <a:spcAft>
                          <a:spcPts val="0"/>
                        </a:spcAft>
                        <a:buNone/>
                      </a:pPr>
                      <a:r>
                        <a:t/>
                      </a:r>
                      <a:endParaRPr b="1">
                        <a:solidFill>
                          <a:schemeClr val="lt1"/>
                        </a:solidFill>
                      </a:endParaRPr>
                    </a:p>
                  </a:txBody>
                  <a:tcPr marT="91425" marB="91425" marR="91425" marL="91425">
                    <a:lnT cap="flat" cmpd="sng" w="38100">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b="1" lang="en">
                          <a:solidFill>
                            <a:schemeClr val="lt1"/>
                          </a:solidFill>
                        </a:rPr>
                        <a:t>Intro &amp; Literature</a:t>
                      </a:r>
                      <a:endParaRPr b="1">
                        <a:solidFill>
                          <a:schemeClr val="lt1"/>
                        </a:solidFill>
                      </a:endParaRPr>
                    </a:p>
                  </a:txBody>
                  <a:tcPr marT="91425" marB="91425" marR="91425" marL="91425">
                    <a:lnT cap="flat" cmpd="sng" w="38100">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b="1" lang="en">
                          <a:solidFill>
                            <a:schemeClr val="lt1"/>
                          </a:solidFill>
                        </a:rPr>
                        <a:t>Data</a:t>
                      </a:r>
                      <a:endParaRPr b="1">
                        <a:solidFill>
                          <a:schemeClr val="lt1"/>
                        </a:solidFill>
                      </a:endParaRPr>
                    </a:p>
                  </a:txBody>
                  <a:tcPr marT="91425" marB="91425" marR="91425" marL="91425">
                    <a:lnT cap="flat" cmpd="sng" w="38100">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b="1" lang="en">
                          <a:solidFill>
                            <a:schemeClr val="lt1"/>
                          </a:solidFill>
                        </a:rPr>
                        <a:t>Model*</a:t>
                      </a:r>
                      <a:endParaRPr b="1">
                        <a:solidFill>
                          <a:schemeClr val="lt1"/>
                        </a:solidFill>
                      </a:endParaRPr>
                    </a:p>
                  </a:txBody>
                  <a:tcPr marT="91425" marB="91425" marR="91425" marL="91425">
                    <a:lnT cap="flat" cmpd="sng" w="38100">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b="1" lang="en">
                          <a:solidFill>
                            <a:schemeClr val="lt1"/>
                          </a:solidFill>
                        </a:rPr>
                        <a:t>Misc.</a:t>
                      </a:r>
                      <a:endParaRPr b="1">
                        <a:solidFill>
                          <a:schemeClr val="lt1"/>
                        </a:solidFill>
                      </a:endParaRPr>
                    </a:p>
                  </a:txBody>
                  <a:tcPr marT="91425" marB="91425" marR="91425" marL="91425">
                    <a:lnT cap="flat" cmpd="sng" w="38100">
                      <a:solidFill>
                        <a:srgbClr val="9E9E9E"/>
                      </a:solidFill>
                      <a:prstDash val="solid"/>
                      <a:round/>
                      <a:headEnd len="sm" w="sm" type="none"/>
                      <a:tailEnd len="sm" w="sm" type="none"/>
                    </a:lnT>
                  </a:tcPr>
                </a:tc>
              </a:tr>
              <a:tr h="381000">
                <a:tc>
                  <a:txBody>
                    <a:bodyPr/>
                    <a:lstStyle/>
                    <a:p>
                      <a:pPr indent="0" lvl="0" marL="0" rtl="0" algn="l">
                        <a:spcBef>
                          <a:spcPts val="0"/>
                        </a:spcBef>
                        <a:spcAft>
                          <a:spcPts val="0"/>
                        </a:spcAft>
                        <a:buNone/>
                      </a:pPr>
                      <a:r>
                        <a:rPr b="1" lang="en">
                          <a:solidFill>
                            <a:schemeClr val="lt1"/>
                          </a:solidFill>
                        </a:rPr>
                        <a:t>Yujie</a:t>
                      </a:r>
                      <a:endParaRPr b="1">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Assist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Owner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Owner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Communication with Partner</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lt1"/>
                          </a:solidFill>
                        </a:rPr>
                        <a:t>Michael</a:t>
                      </a:r>
                      <a:endParaRPr b="1">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Assist</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Owner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Owner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Documentation</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lt1"/>
                          </a:solidFill>
                        </a:rPr>
                        <a:t>Jim</a:t>
                      </a:r>
                      <a:endParaRPr b="1">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Owner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Owner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Owner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Documentation</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lt1"/>
                          </a:solidFill>
                        </a:rPr>
                        <a:t>Thee</a:t>
                      </a:r>
                      <a:endParaRPr b="1">
                        <a:solidFill>
                          <a:schemeClr val="lt1"/>
                        </a:solidFill>
                      </a:endParaRPr>
                    </a:p>
                  </a:txBody>
                  <a:tcPr marT="91425" marB="91425" marR="91425" marL="91425">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a:t>
                      </a:r>
                      <a:endParaRPr>
                        <a:solidFill>
                          <a:schemeClr val="lt1"/>
                        </a:solidFill>
                      </a:endParaRPr>
                    </a:p>
                  </a:txBody>
                  <a:tcPr marT="91425" marB="91425" marR="91425" marL="91425">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Owner</a:t>
                      </a:r>
                      <a:endParaRPr>
                        <a:solidFill>
                          <a:schemeClr val="lt1"/>
                        </a:solidFill>
                      </a:endParaRPr>
                    </a:p>
                  </a:txBody>
                  <a:tcPr marT="91425" marB="91425" marR="91425" marL="91425">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Owner</a:t>
                      </a:r>
                      <a:endParaRPr>
                        <a:solidFill>
                          <a:schemeClr val="lt1"/>
                        </a:solidFill>
                      </a:endParaRPr>
                    </a:p>
                  </a:txBody>
                  <a:tcPr marT="91425" marB="91425" marR="91425" marL="91425">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Github</a:t>
                      </a:r>
                      <a:endParaRPr>
                        <a:solidFill>
                          <a:schemeClr val="lt1"/>
                        </a:solidFill>
                      </a:endParaRPr>
                    </a:p>
                  </a:txBody>
                  <a:tcPr marT="91425" marB="91425" marR="91425" marL="91425">
                    <a:lnB cap="flat" cmpd="sng" w="38100">
                      <a:solidFill>
                        <a:srgbClr val="9E9E9E"/>
                      </a:solidFill>
                      <a:prstDash val="solid"/>
                      <a:round/>
                      <a:headEnd len="sm" w="sm" type="none"/>
                      <a:tailEnd len="sm" w="sm" type="none"/>
                    </a:lnB>
                  </a:tcPr>
                </a:tc>
              </a:tr>
            </a:tbl>
          </a:graphicData>
        </a:graphic>
      </p:graphicFrame>
      <p:sp>
        <p:nvSpPr>
          <p:cNvPr id="169" name="Google Shape;169;p18"/>
          <p:cNvSpPr txBox="1"/>
          <p:nvPr/>
        </p:nvSpPr>
        <p:spPr>
          <a:xfrm>
            <a:off x="952500" y="4248475"/>
            <a:ext cx="7239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Each member alternatively lead weekly meetings and partner meetings</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*tentative plan</a:t>
            </a:r>
            <a:endParaRPr>
              <a:solidFill>
                <a:schemeClr val="lt1"/>
              </a:solidFill>
              <a:latin typeface="Lato"/>
              <a:ea typeface="Lato"/>
              <a:cs typeface="Lato"/>
              <a:sym typeface="Lato"/>
            </a:endParaRPr>
          </a:p>
        </p:txBody>
      </p:sp>
      <p:sp>
        <p:nvSpPr>
          <p:cNvPr id="170" name="Google Shape;170;p18"/>
          <p:cNvSpPr/>
          <p:nvPr/>
        </p:nvSpPr>
        <p:spPr>
          <a:xfrm>
            <a:off x="4714950" y="2639725"/>
            <a:ext cx="204000" cy="468000"/>
          </a:xfrm>
          <a:prstGeom prst="upDown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
          <p:cNvSpPr/>
          <p:nvPr/>
        </p:nvSpPr>
        <p:spPr>
          <a:xfrm>
            <a:off x="4714950" y="3494525"/>
            <a:ext cx="204000" cy="468000"/>
          </a:xfrm>
          <a:prstGeom prst="upDown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9"/>
          <p:cNvSpPr txBox="1"/>
          <p:nvPr>
            <p:ph type="title"/>
          </p:nvPr>
        </p:nvSpPr>
        <p:spPr>
          <a:xfrm>
            <a:off x="1286150" y="2918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List</a:t>
            </a:r>
            <a:endParaRPr/>
          </a:p>
        </p:txBody>
      </p:sp>
      <p:graphicFrame>
        <p:nvGraphicFramePr>
          <p:cNvPr id="178" name="Google Shape;178;p19"/>
          <p:cNvGraphicFramePr/>
          <p:nvPr/>
        </p:nvGraphicFramePr>
        <p:xfrm>
          <a:off x="643788" y="1993945"/>
          <a:ext cx="3000000" cy="3000000"/>
        </p:xfrm>
        <a:graphic>
          <a:graphicData uri="http://schemas.openxmlformats.org/drawingml/2006/table">
            <a:tbl>
              <a:tblPr>
                <a:noFill/>
                <a:tableStyleId>{9DB5D7FE-254C-4967-95B2-7FD7F20AD958}</a:tableStyleId>
              </a:tblPr>
              <a:tblGrid>
                <a:gridCol w="1223175"/>
                <a:gridCol w="823150"/>
                <a:gridCol w="1623225"/>
                <a:gridCol w="1393125"/>
                <a:gridCol w="1892250"/>
                <a:gridCol w="934500"/>
              </a:tblGrid>
              <a:tr h="396200">
                <a:tc>
                  <a:txBody>
                    <a:bodyPr/>
                    <a:lstStyle/>
                    <a:p>
                      <a:pPr indent="0" lvl="0" marL="0" rtl="0" algn="l">
                        <a:spcBef>
                          <a:spcPts val="0"/>
                        </a:spcBef>
                        <a:spcAft>
                          <a:spcPts val="0"/>
                        </a:spcAft>
                        <a:buNone/>
                      </a:pPr>
                      <a:r>
                        <a:rPr b="1" lang="en">
                          <a:solidFill>
                            <a:schemeClr val="lt1"/>
                          </a:solidFill>
                        </a:rPr>
                        <a:t>Name</a:t>
                      </a:r>
                      <a:endParaRPr b="1">
                        <a:solidFill>
                          <a:schemeClr val="lt1"/>
                        </a:solidFill>
                      </a:endParaRPr>
                    </a:p>
                  </a:txBody>
                  <a:tcPr marT="91425" marB="91425" marR="91425" marL="91425">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lstStyle/>
                    <a:p>
                      <a:pPr indent="0" lvl="0" marL="0" rtl="0" algn="l">
                        <a:spcBef>
                          <a:spcPts val="0"/>
                        </a:spcBef>
                        <a:spcAft>
                          <a:spcPts val="0"/>
                        </a:spcAft>
                        <a:buNone/>
                      </a:pPr>
                      <a:r>
                        <a:rPr b="1" lang="en">
                          <a:solidFill>
                            <a:schemeClr val="lt1"/>
                          </a:solidFill>
                        </a:rPr>
                        <a:t>Category</a:t>
                      </a:r>
                      <a:endParaRPr b="1">
                        <a:solidFill>
                          <a:schemeClr val="lt1"/>
                        </a:solidFill>
                      </a:endParaRPr>
                    </a:p>
                  </a:txBody>
                  <a:tcPr marT="91425" marB="91425" marR="91425" marL="91425">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lstStyle/>
                    <a:p>
                      <a:pPr indent="0" lvl="0" marL="0" rtl="0" algn="l">
                        <a:spcBef>
                          <a:spcPts val="0"/>
                        </a:spcBef>
                        <a:spcAft>
                          <a:spcPts val="0"/>
                        </a:spcAft>
                        <a:buNone/>
                      </a:pPr>
                      <a:r>
                        <a:rPr b="1" lang="en">
                          <a:solidFill>
                            <a:schemeClr val="lt1"/>
                          </a:solidFill>
                        </a:rPr>
                        <a:t>Feature</a:t>
                      </a:r>
                      <a:endParaRPr b="1">
                        <a:solidFill>
                          <a:schemeClr val="lt1"/>
                        </a:solidFill>
                      </a:endParaRPr>
                    </a:p>
                  </a:txBody>
                  <a:tcPr marT="91425" marB="91425" marR="91425" marL="91425">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lstStyle/>
                    <a:p>
                      <a:pPr indent="0" lvl="0" marL="0" rtl="0" algn="l">
                        <a:spcBef>
                          <a:spcPts val="0"/>
                        </a:spcBef>
                        <a:spcAft>
                          <a:spcPts val="0"/>
                        </a:spcAft>
                        <a:buNone/>
                      </a:pPr>
                      <a:r>
                        <a:rPr b="1" lang="en">
                          <a:solidFill>
                            <a:schemeClr val="lt1"/>
                          </a:solidFill>
                        </a:rPr>
                        <a:t>Format</a:t>
                      </a:r>
                      <a:endParaRPr b="1">
                        <a:solidFill>
                          <a:schemeClr val="lt1"/>
                        </a:solidFill>
                      </a:endParaRPr>
                    </a:p>
                  </a:txBody>
                  <a:tcPr marT="91425" marB="91425" marR="91425" marL="91425">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lstStyle/>
                    <a:p>
                      <a:pPr indent="0" lvl="0" marL="0" rtl="0" algn="l">
                        <a:spcBef>
                          <a:spcPts val="0"/>
                        </a:spcBef>
                        <a:spcAft>
                          <a:spcPts val="0"/>
                        </a:spcAft>
                        <a:buNone/>
                      </a:pPr>
                      <a:r>
                        <a:rPr b="1" lang="en">
                          <a:solidFill>
                            <a:schemeClr val="lt1"/>
                          </a:solidFill>
                        </a:rPr>
                        <a:t>Transformation</a:t>
                      </a:r>
                      <a:endParaRPr b="1">
                        <a:solidFill>
                          <a:schemeClr val="lt1"/>
                        </a:solidFill>
                      </a:endParaRPr>
                    </a:p>
                  </a:txBody>
                  <a:tcPr marT="91425" marB="91425" marR="91425" marL="91425">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lstStyle/>
                    <a:p>
                      <a:pPr indent="0" lvl="0" marL="0" rtl="0" algn="l">
                        <a:spcBef>
                          <a:spcPts val="0"/>
                        </a:spcBef>
                        <a:spcAft>
                          <a:spcPts val="0"/>
                        </a:spcAft>
                        <a:buNone/>
                      </a:pPr>
                      <a:r>
                        <a:rPr b="1" lang="en">
                          <a:solidFill>
                            <a:schemeClr val="lt1"/>
                          </a:solidFill>
                        </a:rPr>
                        <a:t>Prog.</a:t>
                      </a:r>
                      <a:endParaRPr b="1">
                        <a:solidFill>
                          <a:schemeClr val="lt1"/>
                        </a:solidFill>
                      </a:endParaRPr>
                    </a:p>
                  </a:txBody>
                  <a:tcPr marT="91425" marB="91425" marR="91425" marL="91425">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r>
              <a:tr h="396200">
                <a:tc>
                  <a:txBody>
                    <a:bodyPr/>
                    <a:lstStyle/>
                    <a:p>
                      <a:pPr indent="0" lvl="0" marL="0" rtl="0" algn="l">
                        <a:spcBef>
                          <a:spcPts val="0"/>
                        </a:spcBef>
                        <a:spcAft>
                          <a:spcPts val="0"/>
                        </a:spcAft>
                        <a:buNone/>
                      </a:pPr>
                      <a:r>
                        <a:rPr lang="en">
                          <a:solidFill>
                            <a:schemeClr val="lt1"/>
                          </a:solidFill>
                        </a:rPr>
                        <a:t>USDM</a:t>
                      </a:r>
                      <a:endParaRPr>
                        <a:solidFill>
                          <a:schemeClr val="lt1"/>
                        </a:solidFill>
                      </a:endParaRPr>
                    </a:p>
                  </a:txBody>
                  <a:tcPr marT="91425" marB="91425" marR="91425" marL="91425">
                    <a:lnT cap="flat" cmpd="sng" w="9525">
                      <a:solidFill>
                        <a:srgbClr val="666666"/>
                      </a:solidFill>
                      <a:prstDash val="solid"/>
                      <a:round/>
                      <a:headEnd len="sm" w="sm" type="none"/>
                      <a:tailEnd len="sm" w="sm" type="none"/>
                    </a:lnT>
                  </a:tcPr>
                </a:tc>
                <a:tc>
                  <a:txBody>
                    <a:bodyPr/>
                    <a:lstStyle/>
                    <a:p>
                      <a:pPr indent="0" lvl="0" marL="0" rtl="0" algn="l">
                        <a:spcBef>
                          <a:spcPts val="0"/>
                        </a:spcBef>
                        <a:spcAft>
                          <a:spcPts val="0"/>
                        </a:spcAft>
                        <a:buNone/>
                      </a:pPr>
                      <a:r>
                        <a:rPr lang="en">
                          <a:solidFill>
                            <a:schemeClr val="lt1"/>
                          </a:solidFill>
                        </a:rPr>
                        <a:t>Y &amp; X</a:t>
                      </a:r>
                      <a:endParaRPr>
                        <a:solidFill>
                          <a:schemeClr val="lt1"/>
                        </a:solidFill>
                      </a:endParaRPr>
                    </a:p>
                  </a:txBody>
                  <a:tcPr marT="91425" marB="91425" marR="91425" marL="91425">
                    <a:lnT cap="flat" cmpd="sng" w="9525">
                      <a:solidFill>
                        <a:srgbClr val="666666"/>
                      </a:solidFill>
                      <a:prstDash val="solid"/>
                      <a:round/>
                      <a:headEnd len="sm" w="sm" type="none"/>
                      <a:tailEnd len="sm" w="sm" type="none"/>
                    </a:lnT>
                  </a:tcPr>
                </a:tc>
                <a:tc>
                  <a:txBody>
                    <a:bodyPr/>
                    <a:lstStyle/>
                    <a:p>
                      <a:pPr indent="0" lvl="0" marL="0" rtl="0" algn="l">
                        <a:spcBef>
                          <a:spcPts val="0"/>
                        </a:spcBef>
                        <a:spcAft>
                          <a:spcPts val="0"/>
                        </a:spcAft>
                        <a:buNone/>
                      </a:pPr>
                      <a:r>
                        <a:rPr lang="en">
                          <a:solidFill>
                            <a:schemeClr val="lt1"/>
                          </a:solidFill>
                        </a:rPr>
                        <a:t>Drought risk</a:t>
                      </a:r>
                      <a:endParaRPr>
                        <a:solidFill>
                          <a:schemeClr val="lt1"/>
                        </a:solidFill>
                      </a:endParaRPr>
                    </a:p>
                  </a:txBody>
                  <a:tcPr marT="91425" marB="91425" marR="91425" marL="91425">
                    <a:lnT cap="flat" cmpd="sng" w="9525">
                      <a:solidFill>
                        <a:srgbClr val="666666"/>
                      </a:solidFill>
                      <a:prstDash val="solid"/>
                      <a:round/>
                      <a:headEnd len="sm" w="sm" type="none"/>
                      <a:tailEnd len="sm" w="sm" type="none"/>
                    </a:lnT>
                  </a:tcPr>
                </a:tc>
                <a:tc>
                  <a:txBody>
                    <a:bodyPr/>
                    <a:lstStyle/>
                    <a:p>
                      <a:pPr indent="0" lvl="0" marL="0" rtl="0" algn="l">
                        <a:spcBef>
                          <a:spcPts val="0"/>
                        </a:spcBef>
                        <a:spcAft>
                          <a:spcPts val="0"/>
                        </a:spcAft>
                        <a:buNone/>
                      </a:pPr>
                      <a:r>
                        <a:rPr lang="en">
                          <a:solidFill>
                            <a:schemeClr val="lt1"/>
                          </a:solidFill>
                        </a:rPr>
                        <a:t>Numbers</a:t>
                      </a:r>
                      <a:endParaRPr>
                        <a:solidFill>
                          <a:schemeClr val="lt1"/>
                        </a:solidFill>
                      </a:endParaRPr>
                    </a:p>
                  </a:txBody>
                  <a:tcPr marT="91425" marB="91425" marR="91425" marL="91425">
                    <a:lnT cap="flat" cmpd="sng" w="9525">
                      <a:solidFill>
                        <a:srgbClr val="666666"/>
                      </a:solidFill>
                      <a:prstDash val="solid"/>
                      <a:round/>
                      <a:headEnd len="sm" w="sm" type="none"/>
                      <a:tailEnd len="sm" w="sm" type="none"/>
                    </a:lnT>
                  </a:tcPr>
                </a:tc>
                <a:tc>
                  <a:txBody>
                    <a:bodyPr/>
                    <a:lstStyle/>
                    <a:p>
                      <a:pPr indent="0" lvl="0" marL="0" rtl="0" algn="l">
                        <a:spcBef>
                          <a:spcPts val="0"/>
                        </a:spcBef>
                        <a:spcAft>
                          <a:spcPts val="0"/>
                        </a:spcAft>
                        <a:buNone/>
                      </a:pPr>
                      <a:r>
                        <a:rPr lang="en">
                          <a:solidFill>
                            <a:schemeClr val="lt1"/>
                          </a:solidFill>
                        </a:rPr>
                        <a:t>WSum, Sampling</a:t>
                      </a:r>
                      <a:endParaRPr>
                        <a:solidFill>
                          <a:schemeClr val="lt1"/>
                        </a:solidFill>
                      </a:endParaRPr>
                    </a:p>
                  </a:txBody>
                  <a:tcPr marT="91425" marB="91425" marR="91425" marL="91425">
                    <a:lnT cap="flat" cmpd="sng" w="9525">
                      <a:solidFill>
                        <a:srgbClr val="666666"/>
                      </a:solidFill>
                      <a:prstDash val="solid"/>
                      <a:round/>
                      <a:headEnd len="sm" w="sm" type="none"/>
                      <a:tailEnd len="sm" w="sm" type="none"/>
                    </a:lnT>
                  </a:tcPr>
                </a:tc>
                <a:tc>
                  <a:txBody>
                    <a:bodyPr/>
                    <a:lstStyle/>
                    <a:p>
                      <a:pPr indent="0" lvl="0" marL="0" rtl="0" algn="l">
                        <a:spcBef>
                          <a:spcPts val="0"/>
                        </a:spcBef>
                        <a:spcAft>
                          <a:spcPts val="0"/>
                        </a:spcAft>
                        <a:buNone/>
                      </a:pPr>
                      <a:r>
                        <a:rPr lang="en">
                          <a:solidFill>
                            <a:schemeClr val="lt1"/>
                          </a:solidFill>
                        </a:rPr>
                        <a:t>Samp2</a:t>
                      </a:r>
                      <a:endParaRPr>
                        <a:solidFill>
                          <a:schemeClr val="lt1"/>
                        </a:solidFill>
                      </a:endParaRPr>
                    </a:p>
                  </a:txBody>
                  <a:tcPr marT="91425" marB="91425" marR="91425" marL="91425">
                    <a:lnT cap="flat" cmpd="sng" w="9525">
                      <a:solidFill>
                        <a:srgbClr val="666666"/>
                      </a:solidFill>
                      <a:prstDash val="solid"/>
                      <a:round/>
                      <a:headEnd len="sm" w="sm" type="none"/>
                      <a:tailEnd len="sm" w="sm" type="none"/>
                    </a:lnT>
                    <a:solidFill>
                      <a:srgbClr val="38761D"/>
                    </a:solidFill>
                  </a:tcPr>
                </a:tc>
              </a:tr>
              <a:tr h="609575">
                <a:tc>
                  <a:txBody>
                    <a:bodyPr/>
                    <a:lstStyle/>
                    <a:p>
                      <a:pPr indent="0" lvl="0" marL="0" rtl="0" algn="l">
                        <a:spcBef>
                          <a:spcPts val="0"/>
                        </a:spcBef>
                        <a:spcAft>
                          <a:spcPts val="0"/>
                        </a:spcAft>
                        <a:buNone/>
                      </a:pPr>
                      <a:r>
                        <a:rPr lang="en">
                          <a:solidFill>
                            <a:schemeClr val="lt1"/>
                          </a:solidFill>
                        </a:rPr>
                        <a:t>SET</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X</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Evaporation, Runoff</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Numbers, by coordinates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Match fips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Geo </a:t>
                      </a:r>
                      <a:endParaRPr>
                        <a:solidFill>
                          <a:schemeClr val="lt1"/>
                        </a:solidFill>
                      </a:endParaRPr>
                    </a:p>
                  </a:txBody>
                  <a:tcPr marT="91425" marB="91425" marR="91425" marL="91425">
                    <a:solidFill>
                      <a:srgbClr val="93C47D"/>
                    </a:solidFill>
                  </a:tcPr>
                </a:tc>
              </a:tr>
              <a:tr h="716125">
                <a:tc>
                  <a:txBody>
                    <a:bodyPr/>
                    <a:lstStyle/>
                    <a:p>
                      <a:pPr indent="0" lvl="0" marL="0" rtl="0" algn="l">
                        <a:spcBef>
                          <a:spcPts val="0"/>
                        </a:spcBef>
                        <a:spcAft>
                          <a:spcPts val="0"/>
                        </a:spcAft>
                        <a:buNone/>
                      </a:pPr>
                      <a:r>
                        <a:rPr lang="en">
                          <a:solidFill>
                            <a:schemeClr val="lt1"/>
                          </a:solidFill>
                        </a:rPr>
                        <a:t>SMAP</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X</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Soil moisture map</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Map in days, by county</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Averaging days, match week</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Time</a:t>
                      </a:r>
                      <a:endParaRPr>
                        <a:solidFill>
                          <a:schemeClr val="lt1"/>
                        </a:solidFill>
                      </a:endParaRPr>
                    </a:p>
                  </a:txBody>
                  <a:tcPr marT="91425" marB="91425" marR="91425" marL="91425">
                    <a:solidFill>
                      <a:srgbClr val="93C47D"/>
                    </a:solidFill>
                  </a:tcPr>
                </a:tc>
              </a:tr>
              <a:tr h="609575">
                <a:tc>
                  <a:txBody>
                    <a:bodyPr/>
                    <a:lstStyle/>
                    <a:p>
                      <a:pPr indent="0" lvl="0" marL="0" rtl="0" algn="l">
                        <a:spcBef>
                          <a:spcPts val="0"/>
                        </a:spcBef>
                        <a:spcAft>
                          <a:spcPts val="0"/>
                        </a:spcAft>
                        <a:buNone/>
                      </a:pPr>
                      <a:r>
                        <a:rPr lang="en">
                          <a:solidFill>
                            <a:schemeClr val="lt1"/>
                          </a:solidFill>
                        </a:rPr>
                        <a:t>Satellite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X</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Satellite images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Images, by coordinates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Comes in week, match fips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Geo</a:t>
                      </a:r>
                      <a:endParaRPr>
                        <a:solidFill>
                          <a:schemeClr val="lt1"/>
                        </a:solidFill>
                      </a:endParaRPr>
                    </a:p>
                  </a:txBody>
                  <a:tcPr marT="91425" marB="91425" marR="91425" marL="91425">
                    <a:solidFill>
                      <a:srgbClr val="B6D7A8"/>
                    </a:solidFill>
                  </a:tcPr>
                </a:tc>
              </a:tr>
            </a:tbl>
          </a:graphicData>
        </a:graphic>
      </p:graphicFrame>
      <p:sp>
        <p:nvSpPr>
          <p:cNvPr id="179" name="Google Shape;179;p19"/>
          <p:cNvSpPr txBox="1"/>
          <p:nvPr/>
        </p:nvSpPr>
        <p:spPr>
          <a:xfrm>
            <a:off x="3550475" y="1030250"/>
            <a:ext cx="79653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lt1"/>
                </a:solidFill>
                <a:latin typeface="Lato"/>
                <a:ea typeface="Lato"/>
                <a:cs typeface="Lato"/>
                <a:sym typeface="Lato"/>
              </a:rPr>
              <a:t>2012(?)-2022, In weeks, by county</a:t>
            </a:r>
            <a:endParaRPr b="1" sz="1900">
              <a:solidFill>
                <a:schemeClr val="lt1"/>
              </a:solidFill>
              <a:latin typeface="Lato"/>
              <a:ea typeface="Lato"/>
              <a:cs typeface="Lato"/>
              <a:sym typeface="Lato"/>
            </a:endParaRPr>
          </a:p>
        </p:txBody>
      </p:sp>
      <p:sp>
        <p:nvSpPr>
          <p:cNvPr id="180" name="Google Shape;180;p19"/>
          <p:cNvSpPr txBox="1"/>
          <p:nvPr/>
        </p:nvSpPr>
        <p:spPr>
          <a:xfrm>
            <a:off x="754875" y="1399825"/>
            <a:ext cx="145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Drought risk</a:t>
            </a:r>
            <a:endParaRPr>
              <a:solidFill>
                <a:schemeClr val="lt1"/>
              </a:solidFill>
              <a:latin typeface="Lato"/>
              <a:ea typeface="Lato"/>
              <a:cs typeface="Lato"/>
              <a:sym typeface="Lato"/>
            </a:endParaRPr>
          </a:p>
        </p:txBody>
      </p:sp>
      <p:sp>
        <p:nvSpPr>
          <p:cNvPr id="181" name="Google Shape;181;p19"/>
          <p:cNvSpPr txBox="1"/>
          <p:nvPr/>
        </p:nvSpPr>
        <p:spPr>
          <a:xfrm>
            <a:off x="2205075" y="1399825"/>
            <a:ext cx="1875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Climate + Satellite predictors for one loc </a:t>
            </a:r>
            <a:endParaRPr>
              <a:solidFill>
                <a:schemeClr val="lt1"/>
              </a:solidFill>
              <a:latin typeface="Lato"/>
              <a:ea typeface="Lato"/>
              <a:cs typeface="Lato"/>
              <a:sym typeface="Lato"/>
            </a:endParaRPr>
          </a:p>
        </p:txBody>
      </p:sp>
      <p:pic>
        <p:nvPicPr>
          <p:cNvPr id="182" name="Google Shape;182;p19"/>
          <p:cNvPicPr preferRelativeResize="0"/>
          <p:nvPr/>
        </p:nvPicPr>
        <p:blipFill rotWithShape="1">
          <a:blip r:embed="rId3">
            <a:alphaModFix/>
          </a:blip>
          <a:srcRect b="19661" l="0" r="24505" t="21026"/>
          <a:stretch/>
        </p:blipFill>
        <p:spPr>
          <a:xfrm>
            <a:off x="925300" y="982200"/>
            <a:ext cx="2349816" cy="477000"/>
          </a:xfrm>
          <a:prstGeom prst="rect">
            <a:avLst/>
          </a:prstGeom>
          <a:noFill/>
          <a:ln>
            <a:noFill/>
          </a:ln>
        </p:spPr>
      </p:pic>
      <p:sp>
        <p:nvSpPr>
          <p:cNvPr id="183" name="Google Shape;183;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USDM Data</a:t>
            </a:r>
            <a:endParaRPr/>
          </a:p>
        </p:txBody>
      </p:sp>
      <p:sp>
        <p:nvSpPr>
          <p:cNvPr id="189" name="Google Shape;189;p20"/>
          <p:cNvSpPr txBox="1"/>
          <p:nvPr>
            <p:ph idx="1" type="body"/>
          </p:nvPr>
        </p:nvSpPr>
        <p:spPr>
          <a:xfrm>
            <a:off x="1297500" y="1567550"/>
            <a:ext cx="32115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Sampling idea #1: </a:t>
            </a:r>
            <a:r>
              <a:rPr b="1" lang="en" sz="1400"/>
              <a:t>（</a:t>
            </a:r>
            <a:r>
              <a:rPr b="1" lang="en" sz="1400" u="sng"/>
              <a:t>Current)</a:t>
            </a:r>
            <a:endParaRPr b="1" sz="1400" u="sng"/>
          </a:p>
          <a:p>
            <a:pPr indent="0" lvl="0" marL="0" rtl="0" algn="l">
              <a:spcBef>
                <a:spcPts val="1200"/>
              </a:spcBef>
              <a:spcAft>
                <a:spcPts val="0"/>
              </a:spcAft>
              <a:buNone/>
            </a:pPr>
            <a:r>
              <a:rPr lang="en" sz="1400"/>
              <a:t>RANDOM random sampling</a:t>
            </a:r>
            <a:endParaRPr sz="1400"/>
          </a:p>
          <a:p>
            <a:pPr indent="457200" lvl="0" marL="0" rtl="0" algn="l">
              <a:spcBef>
                <a:spcPts val="1200"/>
              </a:spcBef>
              <a:spcAft>
                <a:spcPts val="0"/>
              </a:spcAft>
              <a:buNone/>
            </a:pPr>
            <a:r>
              <a:rPr lang="en" sz="1400"/>
              <a:t>Get 300 (~1/10) counties</a:t>
            </a:r>
            <a:endParaRPr sz="1400"/>
          </a:p>
          <a:p>
            <a:pPr indent="457200" lvl="0" marL="0" rtl="0" algn="l">
              <a:spcBef>
                <a:spcPts val="1200"/>
              </a:spcBef>
              <a:spcAft>
                <a:spcPts val="0"/>
              </a:spcAft>
              <a:buNone/>
            </a:pPr>
            <a:r>
              <a:rPr lang="en" sz="1400"/>
              <a:t>Obtain the whole time series  </a:t>
            </a:r>
            <a:endParaRPr sz="1400"/>
          </a:p>
          <a:p>
            <a:pPr indent="457200" lvl="0" marL="0" rtl="0" algn="l">
              <a:spcBef>
                <a:spcPts val="1200"/>
              </a:spcBef>
              <a:spcAft>
                <a:spcPts val="0"/>
              </a:spcAft>
              <a:buNone/>
            </a:pPr>
            <a:r>
              <a:rPr lang="en" sz="1400"/>
              <a:t>Issue: fairness? representative?</a:t>
            </a:r>
            <a:endParaRPr sz="1400"/>
          </a:p>
          <a:p>
            <a:pPr indent="0" lvl="0" marL="914400" rtl="0" algn="l">
              <a:spcBef>
                <a:spcPts val="1200"/>
              </a:spcBef>
              <a:spcAft>
                <a:spcPts val="1200"/>
              </a:spcAft>
              <a:buNone/>
            </a:pPr>
            <a:r>
              <a:t/>
            </a:r>
            <a:endParaRPr/>
          </a:p>
        </p:txBody>
      </p:sp>
      <p:sp>
        <p:nvSpPr>
          <p:cNvPr id="190" name="Google Shape;190;p20"/>
          <p:cNvSpPr txBox="1"/>
          <p:nvPr>
            <p:ph idx="1" type="body"/>
          </p:nvPr>
        </p:nvSpPr>
        <p:spPr>
          <a:xfrm>
            <a:off x="5056925" y="1567550"/>
            <a:ext cx="34854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Sampling idea #2:</a:t>
            </a:r>
            <a:endParaRPr sz="1400"/>
          </a:p>
          <a:p>
            <a:pPr indent="0" lvl="0" marL="0" rtl="0" algn="l">
              <a:spcBef>
                <a:spcPts val="1200"/>
              </a:spcBef>
              <a:spcAft>
                <a:spcPts val="0"/>
              </a:spcAft>
              <a:buNone/>
            </a:pPr>
            <a:r>
              <a:rPr lang="en" sz="1400"/>
              <a:t>STRATIFIED random sampling</a:t>
            </a:r>
            <a:endParaRPr sz="1400"/>
          </a:p>
          <a:p>
            <a:pPr indent="457200" lvl="0" marL="0" rtl="0" algn="l">
              <a:spcBef>
                <a:spcPts val="1200"/>
              </a:spcBef>
              <a:spcAft>
                <a:spcPts val="0"/>
              </a:spcAft>
              <a:buNone/>
            </a:pPr>
            <a:r>
              <a:rPr lang="en" sz="1400"/>
              <a:t>9 climate regions in CONUS</a:t>
            </a:r>
            <a:endParaRPr sz="1400"/>
          </a:p>
          <a:p>
            <a:pPr indent="457200" lvl="0" marL="0" rtl="0" algn="l">
              <a:spcBef>
                <a:spcPts val="1200"/>
              </a:spcBef>
              <a:spcAft>
                <a:spcPts val="0"/>
              </a:spcAft>
              <a:buNone/>
            </a:pPr>
            <a:r>
              <a:rPr lang="en" sz="1400"/>
              <a:t>Get 50 (~13.8%) counties from each</a:t>
            </a:r>
            <a:endParaRPr sz="1400"/>
          </a:p>
          <a:p>
            <a:pPr indent="457200" lvl="0" marL="0" rtl="0" algn="l">
              <a:spcBef>
                <a:spcPts val="1200"/>
              </a:spcBef>
              <a:spcAft>
                <a:spcPts val="0"/>
              </a:spcAft>
              <a:buNone/>
            </a:pPr>
            <a:r>
              <a:rPr lang="en" sz="1400"/>
              <a:t>Obtain the whole time series </a:t>
            </a:r>
            <a:endParaRPr sz="1400"/>
          </a:p>
          <a:p>
            <a:pPr indent="457200" lvl="0" marL="0" rtl="0" algn="l">
              <a:spcBef>
                <a:spcPts val="1200"/>
              </a:spcBef>
              <a:spcAft>
                <a:spcPts val="0"/>
              </a:spcAft>
              <a:buNone/>
            </a:pPr>
            <a:r>
              <a:t/>
            </a:r>
            <a:endParaRPr/>
          </a:p>
          <a:p>
            <a:pPr indent="0" lvl="0" marL="914400" rtl="0" algn="l">
              <a:spcBef>
                <a:spcPts val="1200"/>
              </a:spcBef>
              <a:spcAft>
                <a:spcPts val="1200"/>
              </a:spcAft>
              <a:buNone/>
            </a:pPr>
            <a:r>
              <a:t/>
            </a:r>
            <a:endParaRPr/>
          </a:p>
        </p:txBody>
      </p:sp>
      <p:sp>
        <p:nvSpPr>
          <p:cNvPr id="191" name="Google Shape;19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5" name="Shape 195"/>
        <p:cNvGrpSpPr/>
        <p:nvPr/>
      </p:nvGrpSpPr>
      <p:grpSpPr>
        <a:xfrm>
          <a:off x="0" y="0"/>
          <a:ext cx="0" cy="0"/>
          <a:chOff x="0" y="0"/>
          <a:chExt cx="0" cy="0"/>
        </a:xfrm>
      </p:grpSpPr>
      <p:sp>
        <p:nvSpPr>
          <p:cNvPr id="196" name="Google Shape;196;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USDM Data</a:t>
            </a:r>
            <a:endParaRPr>
              <a:solidFill>
                <a:schemeClr val="dk1"/>
              </a:solidFill>
            </a:endParaRPr>
          </a:p>
        </p:txBody>
      </p:sp>
      <p:pic>
        <p:nvPicPr>
          <p:cNvPr id="197" name="Google Shape;197;p21"/>
          <p:cNvPicPr preferRelativeResize="0"/>
          <p:nvPr/>
        </p:nvPicPr>
        <p:blipFill>
          <a:blip r:embed="rId3">
            <a:alphaModFix/>
          </a:blip>
          <a:stretch>
            <a:fillRect/>
          </a:stretch>
        </p:blipFill>
        <p:spPr>
          <a:xfrm>
            <a:off x="1306125" y="3202050"/>
            <a:ext cx="2679125" cy="1779420"/>
          </a:xfrm>
          <a:prstGeom prst="rect">
            <a:avLst/>
          </a:prstGeom>
          <a:noFill/>
          <a:ln>
            <a:noFill/>
          </a:ln>
        </p:spPr>
      </p:pic>
      <p:pic>
        <p:nvPicPr>
          <p:cNvPr id="198" name="Google Shape;198;p21"/>
          <p:cNvPicPr preferRelativeResize="0"/>
          <p:nvPr/>
        </p:nvPicPr>
        <p:blipFill>
          <a:blip r:embed="rId4">
            <a:alphaModFix/>
          </a:blip>
          <a:stretch>
            <a:fillRect/>
          </a:stretch>
        </p:blipFill>
        <p:spPr>
          <a:xfrm>
            <a:off x="4932501" y="3184163"/>
            <a:ext cx="2900299" cy="1815200"/>
          </a:xfrm>
          <a:prstGeom prst="rect">
            <a:avLst/>
          </a:prstGeom>
          <a:noFill/>
          <a:ln>
            <a:noFill/>
          </a:ln>
        </p:spPr>
      </p:pic>
      <p:pic>
        <p:nvPicPr>
          <p:cNvPr id="199" name="Google Shape;199;p21"/>
          <p:cNvPicPr preferRelativeResize="0"/>
          <p:nvPr/>
        </p:nvPicPr>
        <p:blipFill>
          <a:blip r:embed="rId5">
            <a:alphaModFix/>
          </a:blip>
          <a:stretch>
            <a:fillRect/>
          </a:stretch>
        </p:blipFill>
        <p:spPr>
          <a:xfrm>
            <a:off x="1297500" y="1112500"/>
            <a:ext cx="6684750" cy="2037950"/>
          </a:xfrm>
          <a:prstGeom prst="rect">
            <a:avLst/>
          </a:prstGeom>
          <a:noFill/>
          <a:ln>
            <a:noFill/>
          </a:ln>
        </p:spPr>
      </p:pic>
      <p:sp>
        <p:nvSpPr>
          <p:cNvPr id="200" name="Google Shape;200;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
        <p:nvSpPr>
          <p:cNvPr id="201" name="Google Shape;201;p21"/>
          <p:cNvSpPr txBox="1"/>
          <p:nvPr/>
        </p:nvSpPr>
        <p:spPr>
          <a:xfrm rot="-5397583">
            <a:off x="141150" y="1921950"/>
            <a:ext cx="2133901"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Lato"/>
                <a:ea typeface="Lato"/>
                <a:cs typeface="Lato"/>
                <a:sym typeface="Lato"/>
              </a:rPr>
              <a:t>Weighted sum of Drought index level</a:t>
            </a:r>
            <a:endParaRPr sz="900">
              <a:latin typeface="Lato"/>
              <a:ea typeface="Lato"/>
              <a:cs typeface="Lato"/>
              <a:sym typeface="Lato"/>
            </a:endParaRPr>
          </a:p>
        </p:txBody>
      </p:sp>
      <p:sp>
        <p:nvSpPr>
          <p:cNvPr id="202" name="Google Shape;202;p21"/>
          <p:cNvSpPr txBox="1"/>
          <p:nvPr/>
        </p:nvSpPr>
        <p:spPr>
          <a:xfrm rot="-5397798">
            <a:off x="739650" y="3930218"/>
            <a:ext cx="9369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Lato"/>
                <a:ea typeface="Lato"/>
                <a:cs typeface="Lato"/>
                <a:sym typeface="Lato"/>
              </a:rPr>
              <a:t>W.Sum</a:t>
            </a:r>
            <a:endParaRPr sz="900">
              <a:latin typeface="Lato"/>
              <a:ea typeface="Lato"/>
              <a:cs typeface="Lato"/>
              <a:sym typeface="Lato"/>
            </a:endParaRPr>
          </a:p>
        </p:txBody>
      </p:sp>
      <p:sp>
        <p:nvSpPr>
          <p:cNvPr id="203" name="Google Shape;203;p21"/>
          <p:cNvSpPr txBox="1"/>
          <p:nvPr/>
        </p:nvSpPr>
        <p:spPr>
          <a:xfrm rot="-5397798">
            <a:off x="4428225" y="3868293"/>
            <a:ext cx="9369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Lato"/>
                <a:ea typeface="Lato"/>
                <a:cs typeface="Lato"/>
                <a:sym typeface="Lato"/>
              </a:rPr>
              <a:t>W.Sum</a:t>
            </a:r>
            <a:endParaRPr sz="900">
              <a:latin typeface="Lato"/>
              <a:ea typeface="Lato"/>
              <a:cs typeface="Lato"/>
              <a:sym typeface="Lato"/>
            </a:endParaRPr>
          </a:p>
        </p:txBody>
      </p:sp>
      <p:sp>
        <p:nvSpPr>
          <p:cNvPr id="204" name="Google Shape;204;p21"/>
          <p:cNvSpPr txBox="1"/>
          <p:nvPr/>
        </p:nvSpPr>
        <p:spPr>
          <a:xfrm rot="2602">
            <a:off x="3043724" y="863350"/>
            <a:ext cx="3567901"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latin typeface="Lato"/>
                <a:ea typeface="Lato"/>
                <a:cs typeface="Lato"/>
                <a:sym typeface="Lato"/>
              </a:rPr>
              <a:t>Drought Intensity over Time (2012-2022, five counties)</a:t>
            </a:r>
            <a:endParaRPr b="1" sz="10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242525"/>
      </a:dk1>
      <a:lt1>
        <a:srgbClr val="FFFFFF"/>
      </a:lt1>
      <a:dk2>
        <a:srgbClr val="D9D9D9"/>
      </a:dk2>
      <a:lt2>
        <a:srgbClr val="C5CAC8"/>
      </a:lt2>
      <a:accent1>
        <a:srgbClr val="1F8CCA"/>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